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HK Grotesk" panose="020B0604020202020204" charset="0"/>
      <p:regular r:id="rId40"/>
    </p:embeddedFont>
    <p:embeddedFont>
      <p:font typeface="HK Grotesk Bold" panose="020B0604020202020204" charset="0"/>
      <p:regular r:id="rId41"/>
    </p:embeddedFont>
    <p:embeddedFont>
      <p:font typeface="HK Grotesk Light" panose="020B0604020202020204" charset="0"/>
      <p:regular r:id="rId42"/>
    </p:embeddedFont>
    <p:embeddedFont>
      <p:font typeface="HK Grotesk Medium" panose="020B0604020202020204" charset="0"/>
      <p:regular r:id="rId43"/>
    </p:embeddedFont>
    <p:embeddedFont>
      <p:font typeface="Poppins Medium" panose="00000600000000000000" pitchFamily="2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234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Acessibilidade não visa apenas deficiência, mas também limitações temporárias. Espero que tenham entendido através desse exercício de empatia.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É preciso que as pessoas percebam que acessibilidade não é só leitores de tela ou usar ALT em imagens. É uma questão de conteúdo adequado, de as pessoas conseguirem compreender o que está na tela, de não se sentirem desconfortáveis, de terem suporte caso não entendam algum número, termo, porcentagem, entre outros. E outra grande dificuldade para conscientizar são os materiais ainda escassos sobre o assunto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lei 10 mil e noventa e oito foi o primeiro avanço na legislação brasileira em relação à acessibilidade.</a:t>
            </a:r>
          </a:p>
          <a:p>
            <a:endParaRPr lang="en-US"/>
          </a:p>
          <a:p>
            <a:r>
              <a:rPr lang="en-US"/>
              <a:t>ela estabelece normas gerais e critérios básicos para a promoção de acessibilidade de pessoas com deficiência ou mibilidade reduzida </a:t>
            </a:r>
          </a:p>
          <a:p>
            <a:endParaRPr lang="en-US"/>
          </a:p>
          <a:p>
            <a:r>
              <a:rPr lang="en-US"/>
              <a:t>foi regulamentada no decreto 5 mil, duzentos e noventa e seis em 2 de dezembro de 2004</a:t>
            </a:r>
          </a:p>
          <a:p>
            <a:endParaRPr lang="en-US"/>
          </a:p>
          <a:p>
            <a:r>
              <a:rPr lang="en-US"/>
              <a:t>ele estabelece a utilização com segurança e autonomia dos sistemas e meios de comunicação de informação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Favorecimento de todas as pessoas, sejam idosos, pessoas com limitações, pessoas que não são fluentes no idioma, com conexões lentas ou ausentes e outras limitações temporárias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W3C é uma organização que trabalha para padronizar e melhorar a web, garantindo sua acessibilidade, usabilidade e interoperabilidade, em benefícios de todos os usuários.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=6985111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docs.google.com/spreadsheets/d/1DUF2isFWsqVSYhbaACYtbgcLi_YjDqpE3GLQIVgkKQg/edit#gid=69851113" TargetMode="External"/><Relationship Id="rId7" Type="http://schemas.openxmlformats.org/officeDocument/2006/relationships/image" Target="../media/image3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60464" y="2425052"/>
            <a:ext cx="5628640" cy="5815724"/>
            <a:chOff x="0" y="0"/>
            <a:chExt cx="2160783" cy="22326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0783" cy="2232603"/>
            </a:xfrm>
            <a:custGeom>
              <a:avLst/>
              <a:gdLst/>
              <a:ahLst/>
              <a:cxnLst/>
              <a:rect l="l" t="t" r="r" b="b"/>
              <a:pathLst>
                <a:path w="2160783" h="223260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60464" y="2891584"/>
            <a:ext cx="5628640" cy="5815724"/>
            <a:chOff x="0" y="0"/>
            <a:chExt cx="2160783" cy="2232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0783" cy="2232603"/>
            </a:xfrm>
            <a:custGeom>
              <a:avLst/>
              <a:gdLst/>
              <a:ahLst/>
              <a:cxnLst/>
              <a:rect l="l" t="t" r="r" b="b"/>
              <a:pathLst>
                <a:path w="2160783" h="223260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60464" y="3442576"/>
            <a:ext cx="5628640" cy="5815724"/>
            <a:chOff x="0" y="0"/>
            <a:chExt cx="2160783" cy="22326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0783" cy="2232603"/>
            </a:xfrm>
            <a:custGeom>
              <a:avLst/>
              <a:gdLst/>
              <a:ahLst/>
              <a:cxnLst/>
              <a:rect l="l" t="t" r="r" b="b"/>
              <a:pathLst>
                <a:path w="2160783" h="2232603">
                  <a:moveTo>
                    <a:pt x="2036323" y="2232603"/>
                  </a:moveTo>
                  <a:lnTo>
                    <a:pt x="124460" y="2232603"/>
                  </a:lnTo>
                  <a:cubicBezTo>
                    <a:pt x="55880" y="2232603"/>
                    <a:pt x="0" y="2176723"/>
                    <a:pt x="0" y="2108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108143"/>
                  </a:lnTo>
                  <a:cubicBezTo>
                    <a:pt x="2160783" y="2176723"/>
                    <a:pt x="2104903" y="2232603"/>
                    <a:pt x="2036323" y="2232603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15676986" y="4045005"/>
            <a:ext cx="458305" cy="122024"/>
          </a:xfrm>
          <a:custGeom>
            <a:avLst/>
            <a:gdLst/>
            <a:ahLst/>
            <a:cxnLst/>
            <a:rect l="l" t="t" r="r" b="b"/>
            <a:pathLst>
              <a:path w="458305" h="122024">
                <a:moveTo>
                  <a:pt x="0" y="0"/>
                </a:moveTo>
                <a:lnTo>
                  <a:pt x="458306" y="0"/>
                </a:lnTo>
                <a:lnTo>
                  <a:pt x="458306" y="122023"/>
                </a:lnTo>
                <a:lnTo>
                  <a:pt x="0" y="122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370605" y="8240776"/>
            <a:ext cx="935622" cy="935622"/>
          </a:xfrm>
          <a:custGeom>
            <a:avLst/>
            <a:gdLst/>
            <a:ahLst/>
            <a:cxnLst/>
            <a:rect l="l" t="t" r="r" b="b"/>
            <a:pathLst>
              <a:path w="935622" h="935622">
                <a:moveTo>
                  <a:pt x="0" y="0"/>
                </a:moveTo>
                <a:lnTo>
                  <a:pt x="935622" y="0"/>
                </a:lnTo>
                <a:lnTo>
                  <a:pt x="935622" y="935622"/>
                </a:lnTo>
                <a:lnTo>
                  <a:pt x="0" y="93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1798390" y="3619743"/>
            <a:ext cx="4552788" cy="5556655"/>
          </a:xfrm>
          <a:custGeom>
            <a:avLst/>
            <a:gdLst/>
            <a:ahLst/>
            <a:cxnLst/>
            <a:rect l="l" t="t" r="r" b="b"/>
            <a:pathLst>
              <a:path w="4552788" h="5556655">
                <a:moveTo>
                  <a:pt x="0" y="0"/>
                </a:moveTo>
                <a:lnTo>
                  <a:pt x="4552788" y="0"/>
                </a:lnTo>
                <a:lnTo>
                  <a:pt x="4552788" y="5556655"/>
                </a:lnTo>
                <a:lnTo>
                  <a:pt x="0" y="55566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490" r="-4058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248914" y="3414001"/>
            <a:ext cx="8194340" cy="115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1"/>
              </a:lnSpc>
            </a:pPr>
            <a:r>
              <a:rPr lang="en-US" sz="7399">
                <a:solidFill>
                  <a:srgbClr val="FFFFFF"/>
                </a:solidFill>
                <a:latin typeface="HK Grotesk Bold"/>
              </a:rPr>
              <a:t>Acessibilidade Web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8914" y="4716991"/>
            <a:ext cx="789508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Light"/>
              </a:rPr>
              <a:t>Tudo o que você precisa saber para construir uma web mais acessiva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6350405"/>
            <a:ext cx="9144000" cy="4897631"/>
            <a:chOff x="0" y="0"/>
            <a:chExt cx="2481478" cy="13291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1478" cy="1329108"/>
            </a:xfrm>
            <a:custGeom>
              <a:avLst/>
              <a:gdLst/>
              <a:ahLst/>
              <a:cxnLst/>
              <a:rect l="l" t="t" r="r" b="b"/>
              <a:pathLst>
                <a:path w="2481478" h="1329108">
                  <a:moveTo>
                    <a:pt x="2357018" y="1329108"/>
                  </a:moveTo>
                  <a:lnTo>
                    <a:pt x="124460" y="1329108"/>
                  </a:lnTo>
                  <a:cubicBezTo>
                    <a:pt x="55880" y="1329108"/>
                    <a:pt x="0" y="1273228"/>
                    <a:pt x="0" y="12046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57018" y="0"/>
                  </a:lnTo>
                  <a:cubicBezTo>
                    <a:pt x="2425598" y="0"/>
                    <a:pt x="2481478" y="55880"/>
                    <a:pt x="2481478" y="124460"/>
                  </a:cubicBezTo>
                  <a:lnTo>
                    <a:pt x="2481478" y="1204648"/>
                  </a:lnTo>
                  <a:cubicBezTo>
                    <a:pt x="2481478" y="1273228"/>
                    <a:pt x="2425598" y="1329108"/>
                    <a:pt x="2357018" y="1329108"/>
                  </a:cubicBezTo>
                  <a:close/>
                </a:path>
              </a:pathLst>
            </a:custGeom>
            <a:solidFill>
              <a:srgbClr val="1F2044">
                <a:alpha val="86667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2192000" cy="13716000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12192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2192000" y="13716000"/>
                  </a:lnTo>
                  <a:lnTo>
                    <a:pt x="12192000" y="0"/>
                  </a:lnTo>
                  <a:close/>
                </a:path>
              </a:pathLst>
            </a:custGeom>
            <a:blipFill>
              <a:blip r:embed="rId3"/>
              <a:stretch>
                <a:fillRect l="-51159" t="-55561" r="-31696" b="-697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45381" y="5136642"/>
              <a:ext cx="9277655" cy="3499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04"/>
                </a:lnSpc>
              </a:pPr>
              <a:r>
                <a:rPr lang="en-US" sz="6300">
                  <a:solidFill>
                    <a:srgbClr val="FFFFFF"/>
                  </a:solidFill>
                  <a:latin typeface="HK Grotesk Bold"/>
                </a:rPr>
                <a:t>Quem define a acessibilidade web?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45381" y="9742750"/>
              <a:ext cx="927765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Medium"/>
                </a:rPr>
                <a:t>World Wide Web Consortium (W3C)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462516" y="7299919"/>
            <a:ext cx="679678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Web Content Accessibility Guidelines (WCAG) é o padrão abrangente para acessibilidade web</a:t>
            </a:r>
          </a:p>
        </p:txBody>
      </p:sp>
      <p:sp>
        <p:nvSpPr>
          <p:cNvPr id="9" name="AutoShape 9"/>
          <p:cNvSpPr/>
          <p:nvPr/>
        </p:nvSpPr>
        <p:spPr>
          <a:xfrm>
            <a:off x="10462516" y="9258300"/>
            <a:ext cx="6796784" cy="0"/>
          </a:xfrm>
          <a:prstGeom prst="line">
            <a:avLst/>
          </a:prstGeom>
          <a:ln w="19050" cap="flat">
            <a:solidFill>
              <a:srgbClr val="9695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46513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6513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82902" y="7291070"/>
            <a:ext cx="5581479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</a:rPr>
              <a:t>Pilares que constroem a base da acessibilidade web.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</a:rPr>
              <a:t>Perceptível, Operável, Compreensível e Robusto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3996" y="4732817"/>
            <a:ext cx="5316891" cy="184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44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</a:rPr>
              <a:t>Princípios ou características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069631" y="2256784"/>
            <a:ext cx="7189669" cy="8030216"/>
            <a:chOff x="0" y="0"/>
            <a:chExt cx="2760047" cy="30827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1818" y="2878143"/>
            <a:ext cx="7207482" cy="7408857"/>
            <a:chOff x="0" y="0"/>
            <a:chExt cx="2766886" cy="28441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69631" y="3493382"/>
            <a:ext cx="7189669" cy="7526240"/>
            <a:chOff x="0" y="0"/>
            <a:chExt cx="2760047" cy="28892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006020" y="7291070"/>
            <a:ext cx="5581479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</a:rPr>
              <a:t>Objetivos básicos a serem atingidos dentro de cada princípio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06020" y="5695246"/>
            <a:ext cx="5316891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44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</a:rPr>
              <a:t>Diretrizes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6390119" cy="10287000"/>
            <a:chOff x="0" y="0"/>
            <a:chExt cx="2161596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1596" cy="3479800"/>
            </a:xfrm>
            <a:custGeom>
              <a:avLst/>
              <a:gdLst/>
              <a:ahLst/>
              <a:cxnLst/>
              <a:rect l="l" t="t" r="r" b="b"/>
              <a:pathLst>
                <a:path w="2161596" h="3479800">
                  <a:moveTo>
                    <a:pt x="0" y="0"/>
                  </a:moveTo>
                  <a:lnTo>
                    <a:pt x="2161596" y="0"/>
                  </a:lnTo>
                  <a:lnTo>
                    <a:pt x="216159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F204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85749" y="1363345"/>
            <a:ext cx="4418620" cy="86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8"/>
              </a:lnSpc>
            </a:pPr>
            <a:r>
              <a:rPr lang="en-US" sz="5600">
                <a:solidFill>
                  <a:srgbClr val="FFFFFF"/>
                </a:solidFill>
                <a:latin typeface="HK Grotesk Bold"/>
              </a:rPr>
              <a:t>Perceptível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58350" y="1233170"/>
            <a:ext cx="10100950" cy="776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Alternativas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em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Texto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: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Fornecer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alternativas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em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texto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para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todo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o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conteúdo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não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textual de modo a que o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mesmo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possa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ser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apresentado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outras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formas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, de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acordo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com as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necessidades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dos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utilizadores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,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como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por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exemplo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: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caracteres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ampliados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, braille,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fala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,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símbolos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ou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uma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linguagem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mais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simples.</a:t>
            </a:r>
          </a:p>
          <a:p>
            <a:pPr>
              <a:lnSpc>
                <a:spcPts val="3640"/>
              </a:lnSpc>
            </a:pPr>
            <a:endParaRPr lang="en-US" sz="2600" spc="187" dirty="0">
              <a:solidFill>
                <a:srgbClr val="FFFFFF"/>
              </a:solidFill>
              <a:latin typeface="HK Grotesk"/>
            </a:endParaRP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Mídia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Dinâmica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ou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Contínua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: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Fornecer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alternativas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para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conteúdo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em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multimídia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dinâmica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ou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tempora</a:t>
            </a:r>
            <a:endParaRPr lang="en-US" sz="2600" spc="187" dirty="0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640"/>
              </a:lnSpc>
            </a:pPr>
            <a:endParaRPr lang="en-US" sz="2600" spc="187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Adaptável: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Criar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conteúdo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que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possa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ser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apresentado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diferentes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formas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(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por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ex., um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esquema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página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mais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simples)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sem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perder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informação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ou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estrutura</a:t>
            </a:r>
            <a:endParaRPr lang="en-US" sz="2600" spc="187" dirty="0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640"/>
              </a:lnSpc>
            </a:pPr>
            <a:endParaRPr lang="en-US" sz="2600" spc="187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Distinguível: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Facilitar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aos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utilizadores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audição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e 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visão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dos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conteúdos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nomeadamente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através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separação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do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primeiro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plano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do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plano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fundo</a:t>
            </a:r>
            <a:endParaRPr lang="en-US" sz="2600" spc="187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5749" y="4883150"/>
            <a:ext cx="4418620" cy="437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K Grotesk"/>
              </a:rPr>
              <a:t>As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informações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e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os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componentes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da interface do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usuário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devem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ser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apresentáveis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​​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aos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usuários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de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maneira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que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eles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possam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perceber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K Grotesk"/>
              </a:rPr>
              <a:t>Seu site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funciona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para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pessoas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com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baixa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visão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? Ou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em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modo de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escala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de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cinza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?</a:t>
            </a:r>
            <a:endParaRPr lang="en-US" sz="2500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6390119" cy="10287000"/>
            <a:chOff x="0" y="0"/>
            <a:chExt cx="2161596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1596" cy="3479800"/>
            </a:xfrm>
            <a:custGeom>
              <a:avLst/>
              <a:gdLst/>
              <a:ahLst/>
              <a:cxnLst/>
              <a:rect l="l" t="t" r="r" b="b"/>
              <a:pathLst>
                <a:path w="2161596" h="3479800">
                  <a:moveTo>
                    <a:pt x="0" y="0"/>
                  </a:moveTo>
                  <a:lnTo>
                    <a:pt x="2161596" y="0"/>
                  </a:lnTo>
                  <a:lnTo>
                    <a:pt x="216159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F204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85749" y="1363345"/>
            <a:ext cx="4418620" cy="86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8"/>
              </a:lnSpc>
            </a:pPr>
            <a:r>
              <a:rPr lang="en-US" sz="5600">
                <a:solidFill>
                  <a:srgbClr val="FFFFFF"/>
                </a:solidFill>
                <a:latin typeface="HK Grotesk Bold"/>
              </a:rPr>
              <a:t>Operável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58350" y="1233170"/>
            <a:ext cx="10100950" cy="547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Acessível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por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Teclado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: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Fazer com que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toda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funcionalidade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fique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disponível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partir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do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teclado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.</a:t>
            </a:r>
          </a:p>
          <a:p>
            <a:pPr>
              <a:lnSpc>
                <a:spcPts val="3640"/>
              </a:lnSpc>
            </a:pPr>
            <a:endParaRPr lang="en-US" sz="2600" spc="187" dirty="0">
              <a:solidFill>
                <a:srgbClr val="FFFFFF"/>
              </a:solidFill>
              <a:latin typeface="HK Grotesk"/>
            </a:endParaRP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Tempo </a:t>
            </a: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Suficiente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: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Proporcionar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aos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utilizadores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tempo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suficiente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para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lerem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utilizarem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o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conteúdo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.</a:t>
            </a:r>
          </a:p>
          <a:p>
            <a:pPr>
              <a:lnSpc>
                <a:spcPts val="3640"/>
              </a:lnSpc>
            </a:pPr>
            <a:endParaRPr lang="en-US" sz="2600" spc="187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Convulsões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: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Não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criar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conteúdo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uma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forma que se sabe que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pode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causar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convulsões</a:t>
            </a:r>
            <a:endParaRPr lang="en-US" sz="2600" spc="187" dirty="0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640"/>
              </a:lnSpc>
            </a:pPr>
            <a:endParaRPr lang="en-US" sz="2600" spc="187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Navegável: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Fornecer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formas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ajudar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os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utilizadores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navegar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,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localizar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conteúdos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determinar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o local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onde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estão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.</a:t>
            </a:r>
            <a:endParaRPr lang="en-US" sz="2600" spc="187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5749" y="5059680"/>
            <a:ext cx="4418620" cy="393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Os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componentes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da interface do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usuário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e a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navegação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devem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ser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operáveis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K Grotesk"/>
              </a:rPr>
              <a:t>A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funcionalidade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está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disponível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a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partir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de um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teclado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?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Os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usuários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podem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usar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diferentes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modalidades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de entrada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além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do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teclado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?</a:t>
            </a:r>
            <a:endParaRPr lang="en-US" sz="2500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6390119" cy="10287000"/>
            <a:chOff x="0" y="0"/>
            <a:chExt cx="2161596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1596" cy="3479800"/>
            </a:xfrm>
            <a:custGeom>
              <a:avLst/>
              <a:gdLst/>
              <a:ahLst/>
              <a:cxnLst/>
              <a:rect l="l" t="t" r="r" b="b"/>
              <a:pathLst>
                <a:path w="2161596" h="3479800">
                  <a:moveTo>
                    <a:pt x="0" y="0"/>
                  </a:moveTo>
                  <a:lnTo>
                    <a:pt x="2161596" y="0"/>
                  </a:lnTo>
                  <a:lnTo>
                    <a:pt x="216159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F204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85749" y="1363345"/>
            <a:ext cx="4852460" cy="86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8"/>
              </a:lnSpc>
            </a:pPr>
            <a:r>
              <a:rPr lang="en-US" sz="5600">
                <a:solidFill>
                  <a:srgbClr val="FFFFFF"/>
                </a:solidFill>
                <a:latin typeface="HK Grotesk Bold"/>
              </a:rPr>
              <a:t>Compreensível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58350" y="1233170"/>
            <a:ext cx="10100950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Legível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: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Tornar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o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conteúdo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textual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legível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compreensível</a:t>
            </a:r>
            <a:endParaRPr lang="en-US" sz="2600" spc="187" dirty="0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640"/>
              </a:lnSpc>
            </a:pPr>
            <a:endParaRPr lang="en-US" sz="2600" spc="187" dirty="0">
              <a:solidFill>
                <a:srgbClr val="FFFFFF"/>
              </a:solidFill>
              <a:latin typeface="HK Grotesk"/>
            </a:endParaRP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Previsível: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Fazer com que as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páginas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Web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apareçam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e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funcionem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de forma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previsível</a:t>
            </a:r>
            <a:endParaRPr lang="en-US" sz="2600" spc="187" dirty="0">
              <a:solidFill>
                <a:srgbClr val="FFFFFF"/>
              </a:solidFill>
              <a:latin typeface="HK Grotesk"/>
            </a:endParaRPr>
          </a:p>
          <a:p>
            <a:pPr>
              <a:lnSpc>
                <a:spcPts val="3640"/>
              </a:lnSpc>
            </a:pPr>
            <a:endParaRPr lang="en-US" sz="2600" spc="187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Assistência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na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600" u="sng" spc="187" dirty="0" err="1">
                <a:solidFill>
                  <a:srgbClr val="FFFFFF"/>
                </a:solidFill>
                <a:latin typeface="HK Grotesk Bold"/>
              </a:rPr>
              <a:t>Inserção</a:t>
            </a:r>
            <a:r>
              <a:rPr lang="en-US" sz="2600" u="sng" spc="187" dirty="0">
                <a:solidFill>
                  <a:srgbClr val="FFFFFF"/>
                </a:solidFill>
                <a:latin typeface="HK Grotesk Bold"/>
              </a:rPr>
              <a:t> de Dados: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Ajudar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os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utilizadores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evitar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e a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corrigir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os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600" spc="187" dirty="0" err="1">
                <a:solidFill>
                  <a:srgbClr val="FFFFFF"/>
                </a:solidFill>
                <a:latin typeface="HK Grotesk"/>
              </a:rPr>
              <a:t>erros</a:t>
            </a:r>
            <a:r>
              <a:rPr lang="en-US" sz="2600" spc="187" dirty="0">
                <a:solidFill>
                  <a:srgbClr val="FFFFFF"/>
                </a:solidFill>
                <a:latin typeface="HK Grotesk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759450"/>
            <a:ext cx="4418620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K Grotesk"/>
              </a:rPr>
              <a:t>As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informações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e a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operação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da interface do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usuário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devem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ser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compreensíveis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K Grotesk"/>
              </a:rPr>
              <a:t>O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texto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é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legível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e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compreensível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?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Os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usuários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são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ajudados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a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evitar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e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corrigir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erros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?</a:t>
            </a:r>
            <a:endParaRPr lang="en-US" sz="2500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6390119" cy="10287000"/>
            <a:chOff x="0" y="0"/>
            <a:chExt cx="2161596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1596" cy="3479800"/>
            </a:xfrm>
            <a:custGeom>
              <a:avLst/>
              <a:gdLst/>
              <a:ahLst/>
              <a:cxnLst/>
              <a:rect l="l" t="t" r="r" b="b"/>
              <a:pathLst>
                <a:path w="2161596" h="3479800">
                  <a:moveTo>
                    <a:pt x="0" y="0"/>
                  </a:moveTo>
                  <a:lnTo>
                    <a:pt x="2161596" y="0"/>
                  </a:lnTo>
                  <a:lnTo>
                    <a:pt x="216159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F2044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85749" y="1363345"/>
            <a:ext cx="4852460" cy="86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8"/>
              </a:lnSpc>
            </a:pPr>
            <a:r>
              <a:rPr lang="en-US" sz="5600">
                <a:solidFill>
                  <a:srgbClr val="FFFFFF"/>
                </a:solidFill>
                <a:latin typeface="HK Grotesk Bold"/>
              </a:rPr>
              <a:t>Robusto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58350" y="1233170"/>
            <a:ext cx="10100950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u="sng" spc="187">
                <a:solidFill>
                  <a:srgbClr val="FFFFFF"/>
                </a:solidFill>
                <a:latin typeface="HK Grotesk Bold"/>
              </a:rPr>
              <a:t>Compatível:</a:t>
            </a:r>
            <a:r>
              <a:rPr lang="en-US" sz="2600" spc="187">
                <a:solidFill>
                  <a:srgbClr val="FFFFFF"/>
                </a:solidFill>
                <a:latin typeface="HK Grotesk"/>
              </a:rPr>
              <a:t> Maximizar a compatibilidade com os agentes de utilizador atuais e futuros, incluindo as tecnologias de apoio.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45000"/>
            <a:ext cx="4418620" cy="481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K Grotesk"/>
              </a:rPr>
              <a:t>O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conteúdo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deve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ser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robusto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o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suficiente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para que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possa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ser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interpretado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por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uma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ampla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variedade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de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agentes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de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usuário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incluindo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tecnologias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assistivas.</a:t>
            </a:r>
            <a:r>
              <a:rPr lang="en-US" sz="2500" dirty="0">
                <a:solidFill>
                  <a:srgbClr val="FFFFFF"/>
                </a:solidFill>
                <a:latin typeface="HK Grotesk"/>
                <a:hlinkClick r:id="rId3" tooltip="https://docs.google.com/spreadsheets/d/1DUF2isFWsqVSYhbaACYtbgcLi_YjDqpE3GLQIVgkKQg/edit#gid=69851113"/>
              </a:rPr>
              <a:t> 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K Grotesk"/>
              </a:rPr>
              <a:t>O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conteúdo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é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compatível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com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diferentes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navegadores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e</a:t>
            </a:r>
            <a:endParaRPr lang="en-US" sz="2500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FFFFFF"/>
                </a:solidFill>
                <a:latin typeface="HK Grotesk"/>
              </a:rPr>
              <a:t>tecnologias</a:t>
            </a:r>
            <a:r>
              <a:rPr lang="en-US" sz="2500" dirty="0">
                <a:solidFill>
                  <a:srgbClr val="FFFFFF"/>
                </a:solidFill>
                <a:latin typeface="HK Grotesk"/>
              </a:rPr>
              <a:t> assistivas.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HK Grotesk"/>
              <a:hlinkClick r:id="rId3" tooltip="https://docs.google.com/spreadsheets/d/1DUF2isFWsqVSYhbaACYtbgcLi_YjDqpE3GLQIVgkKQg/edit#gid=6985111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0"/>
                </a:moveTo>
                <a:lnTo>
                  <a:pt x="0" y="0"/>
                </a:lnTo>
                <a:lnTo>
                  <a:pt x="0" y="10287000"/>
                </a:lnTo>
                <a:lnTo>
                  <a:pt x="9144000" y="1028700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 l="-51159" t="-55561" r="-31696" b="-697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221309" y="4442419"/>
            <a:ext cx="6958241" cy="89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4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</a:rPr>
              <a:t>Níveis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3258977"/>
            <a:ext cx="9144000" cy="7989059"/>
            <a:chOff x="0" y="0"/>
            <a:chExt cx="2481478" cy="21680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81478" cy="2168053"/>
            </a:xfrm>
            <a:custGeom>
              <a:avLst/>
              <a:gdLst/>
              <a:ahLst/>
              <a:cxnLst/>
              <a:rect l="l" t="t" r="r" b="b"/>
              <a:pathLst>
                <a:path w="2481478" h="2168053">
                  <a:moveTo>
                    <a:pt x="2357018" y="2168053"/>
                  </a:moveTo>
                  <a:lnTo>
                    <a:pt x="124460" y="2168053"/>
                  </a:lnTo>
                  <a:cubicBezTo>
                    <a:pt x="55880" y="2168053"/>
                    <a:pt x="0" y="2112173"/>
                    <a:pt x="0" y="20435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57018" y="0"/>
                  </a:lnTo>
                  <a:cubicBezTo>
                    <a:pt x="2425598" y="0"/>
                    <a:pt x="2481478" y="55880"/>
                    <a:pt x="2481478" y="124460"/>
                  </a:cubicBezTo>
                  <a:lnTo>
                    <a:pt x="2481478" y="2043593"/>
                  </a:lnTo>
                  <a:cubicBezTo>
                    <a:pt x="2481478" y="2112173"/>
                    <a:pt x="2425598" y="2168053"/>
                    <a:pt x="2357018" y="2168053"/>
                  </a:cubicBezTo>
                  <a:close/>
                </a:path>
              </a:pathLst>
            </a:custGeom>
            <a:solidFill>
              <a:srgbClr val="1F2044">
                <a:alpha val="86667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62516" y="4328119"/>
            <a:ext cx="6796784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As diretrizes incluem três níveis de critérios de sucesso a serem atendidos durante o teste.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HK Grotesk Light"/>
            </a:endParaR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Esses níveis são indicados com A, AA e AAA, com AAA sendo o nível mais alto de conformidade e A sendo o mais baixo, enquanto ainda está em conformidade.</a:t>
            </a:r>
          </a:p>
        </p:txBody>
      </p:sp>
      <p:sp>
        <p:nvSpPr>
          <p:cNvPr id="7" name="AutoShape 7"/>
          <p:cNvSpPr/>
          <p:nvPr/>
        </p:nvSpPr>
        <p:spPr>
          <a:xfrm>
            <a:off x="10462516" y="9258300"/>
            <a:ext cx="6796784" cy="0"/>
          </a:xfrm>
          <a:prstGeom prst="line">
            <a:avLst/>
          </a:prstGeom>
          <a:ln w="19050" cap="flat">
            <a:solidFill>
              <a:srgbClr val="9695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0"/>
                </a:moveTo>
                <a:lnTo>
                  <a:pt x="0" y="0"/>
                </a:lnTo>
                <a:lnTo>
                  <a:pt x="0" y="10287000"/>
                </a:lnTo>
                <a:lnTo>
                  <a:pt x="9144000" y="1028700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 l="-51159" t="-55561" r="-31696" b="-697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221309" y="4442419"/>
            <a:ext cx="6958241" cy="89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4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</a:rPr>
              <a:t>WAI - ARIA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3258977"/>
            <a:ext cx="9144000" cy="7989059"/>
            <a:chOff x="0" y="0"/>
            <a:chExt cx="2481478" cy="21680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81478" cy="2168053"/>
            </a:xfrm>
            <a:custGeom>
              <a:avLst/>
              <a:gdLst/>
              <a:ahLst/>
              <a:cxnLst/>
              <a:rect l="l" t="t" r="r" b="b"/>
              <a:pathLst>
                <a:path w="2481478" h="2168053">
                  <a:moveTo>
                    <a:pt x="2357018" y="2168053"/>
                  </a:moveTo>
                  <a:lnTo>
                    <a:pt x="124460" y="2168053"/>
                  </a:lnTo>
                  <a:cubicBezTo>
                    <a:pt x="55880" y="2168053"/>
                    <a:pt x="0" y="2112173"/>
                    <a:pt x="0" y="20435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57018" y="0"/>
                  </a:lnTo>
                  <a:cubicBezTo>
                    <a:pt x="2425598" y="0"/>
                    <a:pt x="2481478" y="55880"/>
                    <a:pt x="2481478" y="124460"/>
                  </a:cubicBezTo>
                  <a:lnTo>
                    <a:pt x="2481478" y="2043593"/>
                  </a:lnTo>
                  <a:cubicBezTo>
                    <a:pt x="2481478" y="2112173"/>
                    <a:pt x="2425598" y="2168053"/>
                    <a:pt x="2357018" y="2168053"/>
                  </a:cubicBezTo>
                  <a:close/>
                </a:path>
              </a:pathLst>
            </a:custGeom>
            <a:solidFill>
              <a:srgbClr val="1F2044">
                <a:alpha val="86667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62516" y="4328119"/>
            <a:ext cx="6796784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</a:rPr>
              <a:t>Características: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HK Grotesk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</a:rPr>
              <a:t>Roles (papéis)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</a:rPr>
              <a:t>Properties (propriedades)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</a:rPr>
              <a:t>States (estados)</a:t>
            </a:r>
          </a:p>
        </p:txBody>
      </p:sp>
      <p:sp>
        <p:nvSpPr>
          <p:cNvPr id="7" name="AutoShape 7"/>
          <p:cNvSpPr/>
          <p:nvPr/>
        </p:nvSpPr>
        <p:spPr>
          <a:xfrm>
            <a:off x="10462516" y="9258300"/>
            <a:ext cx="6796784" cy="0"/>
          </a:xfrm>
          <a:prstGeom prst="line">
            <a:avLst/>
          </a:prstGeom>
          <a:ln w="19050" cap="flat">
            <a:solidFill>
              <a:srgbClr val="9695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0359" r="18355" b="3371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53524" y="2297219"/>
            <a:ext cx="7359304" cy="6961081"/>
            <a:chOff x="0" y="0"/>
            <a:chExt cx="2286452" cy="21627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86452" cy="2162729"/>
            </a:xfrm>
            <a:custGeom>
              <a:avLst/>
              <a:gdLst/>
              <a:ahLst/>
              <a:cxnLst/>
              <a:rect l="l" t="t" r="r" b="b"/>
              <a:pathLst>
                <a:path w="2286452" h="2162729">
                  <a:moveTo>
                    <a:pt x="2161992" y="2162729"/>
                  </a:moveTo>
                  <a:lnTo>
                    <a:pt x="124460" y="2162729"/>
                  </a:lnTo>
                  <a:cubicBezTo>
                    <a:pt x="55880" y="2162729"/>
                    <a:pt x="0" y="2106849"/>
                    <a:pt x="0" y="20382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61992" y="0"/>
                  </a:lnTo>
                  <a:cubicBezTo>
                    <a:pt x="2230572" y="0"/>
                    <a:pt x="2286452" y="55880"/>
                    <a:pt x="2286452" y="124460"/>
                  </a:cubicBezTo>
                  <a:lnTo>
                    <a:pt x="2286452" y="2038269"/>
                  </a:lnTo>
                  <a:cubicBezTo>
                    <a:pt x="2286452" y="2106849"/>
                    <a:pt x="2230572" y="2162729"/>
                    <a:pt x="2161992" y="2162729"/>
                  </a:cubicBezTo>
                  <a:close/>
                </a:path>
              </a:pathLst>
            </a:custGeom>
            <a:solidFill>
              <a:srgbClr val="1F204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59414" y="2297219"/>
            <a:ext cx="7359304" cy="6961081"/>
            <a:chOff x="0" y="0"/>
            <a:chExt cx="2286452" cy="21627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86452" cy="2162729"/>
            </a:xfrm>
            <a:custGeom>
              <a:avLst/>
              <a:gdLst/>
              <a:ahLst/>
              <a:cxnLst/>
              <a:rect l="l" t="t" r="r" b="b"/>
              <a:pathLst>
                <a:path w="2286452" h="2162729">
                  <a:moveTo>
                    <a:pt x="2161992" y="2162729"/>
                  </a:moveTo>
                  <a:lnTo>
                    <a:pt x="124460" y="2162729"/>
                  </a:lnTo>
                  <a:cubicBezTo>
                    <a:pt x="55880" y="2162729"/>
                    <a:pt x="0" y="2106849"/>
                    <a:pt x="0" y="20382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61992" y="0"/>
                  </a:lnTo>
                  <a:cubicBezTo>
                    <a:pt x="2230572" y="0"/>
                    <a:pt x="2286452" y="55880"/>
                    <a:pt x="2286452" y="124460"/>
                  </a:cubicBezTo>
                  <a:lnTo>
                    <a:pt x="2286452" y="2038269"/>
                  </a:lnTo>
                  <a:cubicBezTo>
                    <a:pt x="2286452" y="2106849"/>
                    <a:pt x="2230572" y="2162729"/>
                    <a:pt x="2161992" y="2162729"/>
                  </a:cubicBezTo>
                  <a:close/>
                </a:path>
              </a:pathLst>
            </a:custGeom>
            <a:solidFill>
              <a:srgbClr val="1F204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63901" y="6596528"/>
            <a:ext cx="1418727" cy="1475098"/>
            <a:chOff x="0" y="0"/>
            <a:chExt cx="660400" cy="6866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686640"/>
            </a:xfrm>
            <a:custGeom>
              <a:avLst/>
              <a:gdLst/>
              <a:ahLst/>
              <a:cxnLst/>
              <a:rect l="l" t="t" r="r" b="b"/>
              <a:pathLst>
                <a:path w="660400" h="686640">
                  <a:moveTo>
                    <a:pt x="535940" y="686640"/>
                  </a:moveTo>
                  <a:lnTo>
                    <a:pt x="124460" y="686640"/>
                  </a:lnTo>
                  <a:cubicBezTo>
                    <a:pt x="55880" y="686640"/>
                    <a:pt x="0" y="630760"/>
                    <a:pt x="0" y="562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62180"/>
                  </a:lnTo>
                  <a:cubicBezTo>
                    <a:pt x="660400" y="630760"/>
                    <a:pt x="604520" y="686640"/>
                    <a:pt x="535940" y="686640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69791" y="6596528"/>
            <a:ext cx="1418727" cy="1475098"/>
            <a:chOff x="0" y="0"/>
            <a:chExt cx="660400" cy="6866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686640"/>
            </a:xfrm>
            <a:custGeom>
              <a:avLst/>
              <a:gdLst/>
              <a:ahLst/>
              <a:cxnLst/>
              <a:rect l="l" t="t" r="r" b="b"/>
              <a:pathLst>
                <a:path w="660400" h="686640">
                  <a:moveTo>
                    <a:pt x="535940" y="686640"/>
                  </a:moveTo>
                  <a:lnTo>
                    <a:pt x="124460" y="686640"/>
                  </a:lnTo>
                  <a:cubicBezTo>
                    <a:pt x="55880" y="686640"/>
                    <a:pt x="0" y="630760"/>
                    <a:pt x="0" y="562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62180"/>
                  </a:lnTo>
                  <a:cubicBezTo>
                    <a:pt x="660400" y="630760"/>
                    <a:pt x="604520" y="686640"/>
                    <a:pt x="535940" y="686640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229722" y="6596528"/>
            <a:ext cx="1418727" cy="1475098"/>
            <a:chOff x="0" y="0"/>
            <a:chExt cx="660400" cy="6866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686640"/>
            </a:xfrm>
            <a:custGeom>
              <a:avLst/>
              <a:gdLst/>
              <a:ahLst/>
              <a:cxnLst/>
              <a:rect l="l" t="t" r="r" b="b"/>
              <a:pathLst>
                <a:path w="660400" h="686640">
                  <a:moveTo>
                    <a:pt x="535940" y="686640"/>
                  </a:moveTo>
                  <a:lnTo>
                    <a:pt x="124460" y="686640"/>
                  </a:lnTo>
                  <a:cubicBezTo>
                    <a:pt x="55880" y="686640"/>
                    <a:pt x="0" y="630760"/>
                    <a:pt x="0" y="562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62180"/>
                  </a:lnTo>
                  <a:cubicBezTo>
                    <a:pt x="660400" y="630760"/>
                    <a:pt x="604520" y="686640"/>
                    <a:pt x="535940" y="686640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635613" y="6596528"/>
            <a:ext cx="1418727" cy="1475098"/>
            <a:chOff x="0" y="0"/>
            <a:chExt cx="660400" cy="6866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686640"/>
            </a:xfrm>
            <a:custGeom>
              <a:avLst/>
              <a:gdLst/>
              <a:ahLst/>
              <a:cxnLst/>
              <a:rect l="l" t="t" r="r" b="b"/>
              <a:pathLst>
                <a:path w="660400" h="686640">
                  <a:moveTo>
                    <a:pt x="535940" y="686640"/>
                  </a:moveTo>
                  <a:lnTo>
                    <a:pt x="124460" y="686640"/>
                  </a:lnTo>
                  <a:cubicBezTo>
                    <a:pt x="55880" y="686640"/>
                    <a:pt x="0" y="630760"/>
                    <a:pt x="0" y="562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62180"/>
                  </a:lnTo>
                  <a:cubicBezTo>
                    <a:pt x="660400" y="630760"/>
                    <a:pt x="604520" y="686640"/>
                    <a:pt x="535940" y="686640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75122" y="6596528"/>
            <a:ext cx="1418727" cy="1475098"/>
            <a:chOff x="0" y="0"/>
            <a:chExt cx="660400" cy="6866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0400" cy="686640"/>
            </a:xfrm>
            <a:custGeom>
              <a:avLst/>
              <a:gdLst/>
              <a:ahLst/>
              <a:cxnLst/>
              <a:rect l="l" t="t" r="r" b="b"/>
              <a:pathLst>
                <a:path w="660400" h="686640">
                  <a:moveTo>
                    <a:pt x="535940" y="686640"/>
                  </a:moveTo>
                  <a:lnTo>
                    <a:pt x="124460" y="686640"/>
                  </a:lnTo>
                  <a:cubicBezTo>
                    <a:pt x="55880" y="686640"/>
                    <a:pt x="0" y="630760"/>
                    <a:pt x="0" y="562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62180"/>
                  </a:lnTo>
                  <a:cubicBezTo>
                    <a:pt x="660400" y="630760"/>
                    <a:pt x="604520" y="686640"/>
                    <a:pt x="535940" y="686640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81013" y="6596528"/>
            <a:ext cx="1418727" cy="1475098"/>
            <a:chOff x="0" y="0"/>
            <a:chExt cx="660400" cy="6866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0400" cy="686640"/>
            </a:xfrm>
            <a:custGeom>
              <a:avLst/>
              <a:gdLst/>
              <a:ahLst/>
              <a:cxnLst/>
              <a:rect l="l" t="t" r="r" b="b"/>
              <a:pathLst>
                <a:path w="660400" h="686640">
                  <a:moveTo>
                    <a:pt x="535940" y="686640"/>
                  </a:moveTo>
                  <a:lnTo>
                    <a:pt x="124460" y="686640"/>
                  </a:lnTo>
                  <a:cubicBezTo>
                    <a:pt x="55880" y="686640"/>
                    <a:pt x="0" y="630760"/>
                    <a:pt x="0" y="562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62180"/>
                  </a:lnTo>
                  <a:cubicBezTo>
                    <a:pt x="660400" y="630760"/>
                    <a:pt x="604520" y="686640"/>
                    <a:pt x="535940" y="686640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Freeform 19"/>
          <p:cNvSpPr/>
          <p:nvPr/>
        </p:nvSpPr>
        <p:spPr>
          <a:xfrm>
            <a:off x="6834947" y="6951545"/>
            <a:ext cx="699078" cy="765065"/>
          </a:xfrm>
          <a:custGeom>
            <a:avLst/>
            <a:gdLst/>
            <a:ahLst/>
            <a:cxnLst/>
            <a:rect l="l" t="t" r="r" b="b"/>
            <a:pathLst>
              <a:path w="699078" h="765065">
                <a:moveTo>
                  <a:pt x="0" y="0"/>
                </a:moveTo>
                <a:lnTo>
                  <a:pt x="699078" y="0"/>
                </a:lnTo>
                <a:lnTo>
                  <a:pt x="699078" y="765064"/>
                </a:lnTo>
                <a:lnTo>
                  <a:pt x="0" y="765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2290732" y="6951545"/>
            <a:ext cx="765065" cy="765065"/>
          </a:xfrm>
          <a:custGeom>
            <a:avLst/>
            <a:gdLst/>
            <a:ahLst/>
            <a:cxnLst/>
            <a:rect l="l" t="t" r="r" b="b"/>
            <a:pathLst>
              <a:path w="765065" h="765065">
                <a:moveTo>
                  <a:pt x="0" y="0"/>
                </a:moveTo>
                <a:lnTo>
                  <a:pt x="765065" y="0"/>
                </a:lnTo>
                <a:lnTo>
                  <a:pt x="765065" y="765064"/>
                </a:lnTo>
                <a:lnTo>
                  <a:pt x="0" y="765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4581418" y="6951545"/>
            <a:ext cx="715336" cy="765065"/>
          </a:xfrm>
          <a:custGeom>
            <a:avLst/>
            <a:gdLst/>
            <a:ahLst/>
            <a:cxnLst/>
            <a:rect l="l" t="t" r="r" b="b"/>
            <a:pathLst>
              <a:path w="715336" h="765065">
                <a:moveTo>
                  <a:pt x="0" y="0"/>
                </a:moveTo>
                <a:lnTo>
                  <a:pt x="715335" y="0"/>
                </a:lnTo>
                <a:lnTo>
                  <a:pt x="715335" y="765064"/>
                </a:lnTo>
                <a:lnTo>
                  <a:pt x="0" y="765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TextBox 22"/>
          <p:cNvSpPr txBox="1"/>
          <p:nvPr/>
        </p:nvSpPr>
        <p:spPr>
          <a:xfrm>
            <a:off x="6251573" y="8256082"/>
            <a:ext cx="1853019" cy="24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500">
                <a:solidFill>
                  <a:srgbClr val="FFFFFF"/>
                </a:solidFill>
                <a:latin typeface="HK Grotesk Bold"/>
              </a:rPr>
              <a:t>COMPANY 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57463" y="8256082"/>
            <a:ext cx="1853019" cy="24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500">
                <a:solidFill>
                  <a:srgbClr val="FFFFFF"/>
                </a:solidFill>
                <a:latin typeface="HK Grotesk Bold"/>
              </a:rPr>
              <a:t>COMPANY 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13201" y="8256082"/>
            <a:ext cx="1644471" cy="24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500">
                <a:solidFill>
                  <a:srgbClr val="FFFFFF"/>
                </a:solidFill>
                <a:latin typeface="HK Grotesk Bold"/>
              </a:rPr>
              <a:t>COMPANY 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19092" y="8256082"/>
            <a:ext cx="1644471" cy="24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500">
                <a:solidFill>
                  <a:srgbClr val="FFFFFF"/>
                </a:solidFill>
                <a:latin typeface="HK Grotesk Bold"/>
              </a:rPr>
              <a:t>COMPANY 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61759" y="8256082"/>
            <a:ext cx="1821269" cy="24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500">
                <a:solidFill>
                  <a:srgbClr val="FFFFFF"/>
                </a:solidFill>
                <a:latin typeface="HK Grotesk Bold"/>
              </a:rPr>
              <a:t>COMPANY A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67650" y="8256082"/>
            <a:ext cx="1821269" cy="24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500">
                <a:solidFill>
                  <a:srgbClr val="FFFFFF"/>
                </a:solidFill>
                <a:latin typeface="HK Grotesk Bold"/>
              </a:rPr>
              <a:t>COMPANY 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71174" y="3083949"/>
            <a:ext cx="5943071" cy="5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0"/>
              </a:lnSpc>
            </a:pPr>
            <a:r>
              <a:rPr lang="en-US" sz="4300">
                <a:solidFill>
                  <a:srgbClr val="FFFFFF"/>
                </a:solidFill>
                <a:latin typeface="HK Grotesk Bold"/>
              </a:rPr>
              <a:t>Direct competitors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77065" y="3083949"/>
            <a:ext cx="5943071" cy="5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0"/>
              </a:lnSpc>
            </a:pPr>
            <a:r>
              <a:rPr lang="en-US" sz="4300">
                <a:solidFill>
                  <a:srgbClr val="FFFFFF"/>
                </a:solidFill>
                <a:latin typeface="HK Grotesk Bold"/>
              </a:rPr>
              <a:t>Indirect competitors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71174" y="3967867"/>
            <a:ext cx="5943071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businesses that offer the same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product or service and compete for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the same market.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77065" y="3967867"/>
            <a:ext cx="5943071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businesses that offer different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products or services and compete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 Light"/>
              </a:rPr>
              <a:t>for the same market.</a:t>
            </a:r>
          </a:p>
        </p:txBody>
      </p:sp>
      <p:sp>
        <p:nvSpPr>
          <p:cNvPr id="32" name="AutoShape 32"/>
          <p:cNvSpPr/>
          <p:nvPr/>
        </p:nvSpPr>
        <p:spPr>
          <a:xfrm rot="-10800000">
            <a:off x="1971174" y="5959216"/>
            <a:ext cx="5922675" cy="0"/>
          </a:xfrm>
          <a:prstGeom prst="line">
            <a:avLst/>
          </a:prstGeom>
          <a:ln w="19050" cap="flat">
            <a:solidFill>
              <a:srgbClr val="9695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3" name="AutoShape 33"/>
          <p:cNvSpPr/>
          <p:nvPr/>
        </p:nvSpPr>
        <p:spPr>
          <a:xfrm rot="-10800000">
            <a:off x="10377065" y="5959216"/>
            <a:ext cx="5922675" cy="0"/>
          </a:xfrm>
          <a:prstGeom prst="line">
            <a:avLst/>
          </a:prstGeom>
          <a:ln w="19050" cap="flat">
            <a:solidFill>
              <a:srgbClr val="9695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>
            <a:off x="10695753" y="6951545"/>
            <a:ext cx="765065" cy="765065"/>
          </a:xfrm>
          <a:custGeom>
            <a:avLst/>
            <a:gdLst/>
            <a:ahLst/>
            <a:cxnLst/>
            <a:rect l="l" t="t" r="r" b="b"/>
            <a:pathLst>
              <a:path w="765065" h="765065">
                <a:moveTo>
                  <a:pt x="0" y="0"/>
                </a:moveTo>
                <a:lnTo>
                  <a:pt x="765064" y="0"/>
                </a:lnTo>
                <a:lnTo>
                  <a:pt x="765064" y="765064"/>
                </a:lnTo>
                <a:lnTo>
                  <a:pt x="0" y="7650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12955870" y="6951545"/>
            <a:ext cx="765065" cy="765065"/>
          </a:xfrm>
          <a:custGeom>
            <a:avLst/>
            <a:gdLst/>
            <a:ahLst/>
            <a:cxnLst/>
            <a:rect l="l" t="t" r="r" b="b"/>
            <a:pathLst>
              <a:path w="765065" h="765065">
                <a:moveTo>
                  <a:pt x="0" y="0"/>
                </a:moveTo>
                <a:lnTo>
                  <a:pt x="765065" y="0"/>
                </a:lnTo>
                <a:lnTo>
                  <a:pt x="765065" y="765064"/>
                </a:lnTo>
                <a:lnTo>
                  <a:pt x="0" y="7650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Freeform 36"/>
          <p:cNvSpPr/>
          <p:nvPr/>
        </p:nvSpPr>
        <p:spPr>
          <a:xfrm>
            <a:off x="15172879" y="6951545"/>
            <a:ext cx="834996" cy="765065"/>
          </a:xfrm>
          <a:custGeom>
            <a:avLst/>
            <a:gdLst/>
            <a:ahLst/>
            <a:cxnLst/>
            <a:rect l="l" t="t" r="r" b="b"/>
            <a:pathLst>
              <a:path w="834996" h="765065">
                <a:moveTo>
                  <a:pt x="0" y="0"/>
                </a:moveTo>
                <a:lnTo>
                  <a:pt x="834995" y="0"/>
                </a:lnTo>
                <a:lnTo>
                  <a:pt x="834995" y="765064"/>
                </a:lnTo>
                <a:lnTo>
                  <a:pt x="0" y="7650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70425" y="5695246"/>
            <a:ext cx="5316891" cy="313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Idioma da página</a:t>
            </a:r>
          </a:p>
        </p:txBody>
      </p:sp>
      <p:sp>
        <p:nvSpPr>
          <p:cNvPr id="10" name="Freeform 10"/>
          <p:cNvSpPr/>
          <p:nvPr/>
        </p:nvSpPr>
        <p:spPr>
          <a:xfrm>
            <a:off x="9144000" y="3855884"/>
            <a:ext cx="8984755" cy="5045544"/>
          </a:xfrm>
          <a:custGeom>
            <a:avLst/>
            <a:gdLst/>
            <a:ahLst/>
            <a:cxnLst/>
            <a:rect l="l" t="t" r="r" b="b"/>
            <a:pathLst>
              <a:path w="8984755" h="5045544">
                <a:moveTo>
                  <a:pt x="0" y="0"/>
                </a:moveTo>
                <a:lnTo>
                  <a:pt x="8984755" y="0"/>
                </a:lnTo>
                <a:lnTo>
                  <a:pt x="8984755" y="5045544"/>
                </a:lnTo>
                <a:lnTo>
                  <a:pt x="0" y="504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60" t="-99015" r="-31386" b="-9074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8587889" y="4720384"/>
            <a:ext cx="9901759" cy="3320493"/>
          </a:xfrm>
          <a:custGeom>
            <a:avLst/>
            <a:gdLst/>
            <a:ahLst/>
            <a:cxnLst/>
            <a:rect l="l" t="t" r="r" b="b"/>
            <a:pathLst>
              <a:path w="9901759" h="3320493">
                <a:moveTo>
                  <a:pt x="0" y="0"/>
                </a:moveTo>
                <a:lnTo>
                  <a:pt x="9901759" y="0"/>
                </a:lnTo>
                <a:lnTo>
                  <a:pt x="9901759" y="3320493"/>
                </a:lnTo>
                <a:lnTo>
                  <a:pt x="0" y="3320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14" t="-41443" r="-10108" b="-360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70425" y="5695246"/>
            <a:ext cx="4756924" cy="392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Termos em inglês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70425" y="5695246"/>
            <a:ext cx="5316891" cy="313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Título da página</a:t>
            </a:r>
          </a:p>
        </p:txBody>
      </p:sp>
      <p:sp>
        <p:nvSpPr>
          <p:cNvPr id="10" name="Freeform 10"/>
          <p:cNvSpPr/>
          <p:nvPr/>
        </p:nvSpPr>
        <p:spPr>
          <a:xfrm>
            <a:off x="8775223" y="3765883"/>
            <a:ext cx="9353533" cy="5012018"/>
          </a:xfrm>
          <a:custGeom>
            <a:avLst/>
            <a:gdLst/>
            <a:ahLst/>
            <a:cxnLst/>
            <a:rect l="l" t="t" r="r" b="b"/>
            <a:pathLst>
              <a:path w="9353533" h="5012018">
                <a:moveTo>
                  <a:pt x="0" y="0"/>
                </a:moveTo>
                <a:lnTo>
                  <a:pt x="9353532" y="0"/>
                </a:lnTo>
                <a:lnTo>
                  <a:pt x="9353532" y="5012018"/>
                </a:lnTo>
                <a:lnTo>
                  <a:pt x="0" y="501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648" t="-103143" r="-25489" b="-88798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8631560" y="4238377"/>
            <a:ext cx="9656440" cy="3838585"/>
          </a:xfrm>
          <a:custGeom>
            <a:avLst/>
            <a:gdLst/>
            <a:ahLst/>
            <a:cxnLst/>
            <a:rect l="l" t="t" r="r" b="b"/>
            <a:pathLst>
              <a:path w="9656440" h="3838585">
                <a:moveTo>
                  <a:pt x="0" y="0"/>
                </a:moveTo>
                <a:lnTo>
                  <a:pt x="9656440" y="0"/>
                </a:lnTo>
                <a:lnTo>
                  <a:pt x="9656440" y="3838584"/>
                </a:lnTo>
                <a:lnTo>
                  <a:pt x="0" y="3838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19" t="-36322" r="-11674" b="-3226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70425" y="5695246"/>
            <a:ext cx="5482335" cy="313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</a:t>
            </a: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Letras maiúsculas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70425" y="5695246"/>
            <a:ext cx="5316891" cy="313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Layout da página</a:t>
            </a:r>
          </a:p>
        </p:txBody>
      </p:sp>
      <p:sp>
        <p:nvSpPr>
          <p:cNvPr id="10" name="Freeform 10"/>
          <p:cNvSpPr/>
          <p:nvPr/>
        </p:nvSpPr>
        <p:spPr>
          <a:xfrm>
            <a:off x="9366089" y="2888511"/>
            <a:ext cx="8465115" cy="6369789"/>
          </a:xfrm>
          <a:custGeom>
            <a:avLst/>
            <a:gdLst/>
            <a:ahLst/>
            <a:cxnLst/>
            <a:rect l="l" t="t" r="r" b="b"/>
            <a:pathLst>
              <a:path w="8465115" h="6369789">
                <a:moveTo>
                  <a:pt x="0" y="0"/>
                </a:moveTo>
                <a:lnTo>
                  <a:pt x="8465115" y="0"/>
                </a:lnTo>
                <a:lnTo>
                  <a:pt x="8465115" y="6369789"/>
                </a:lnTo>
                <a:lnTo>
                  <a:pt x="0" y="6369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531" t="-71851" r="-36177" b="-57669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70425" y="5695246"/>
            <a:ext cx="5316891" cy="392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Tabelas para layout da página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61484" y="3990294"/>
            <a:ext cx="9269720" cy="4844392"/>
          </a:xfrm>
          <a:custGeom>
            <a:avLst/>
            <a:gdLst/>
            <a:ahLst/>
            <a:cxnLst/>
            <a:rect l="l" t="t" r="r" b="b"/>
            <a:pathLst>
              <a:path w="9269720" h="4844392">
                <a:moveTo>
                  <a:pt x="0" y="0"/>
                </a:moveTo>
                <a:lnTo>
                  <a:pt x="9269720" y="0"/>
                </a:lnTo>
                <a:lnTo>
                  <a:pt x="9269720" y="4844392"/>
                </a:lnTo>
                <a:lnTo>
                  <a:pt x="0" y="4844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184" t="-105549" r="-27691" b="-96243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8896736" y="3950271"/>
            <a:ext cx="8934467" cy="4643241"/>
          </a:xfrm>
          <a:custGeom>
            <a:avLst/>
            <a:gdLst/>
            <a:ahLst/>
            <a:cxnLst/>
            <a:rect l="l" t="t" r="r" b="b"/>
            <a:pathLst>
              <a:path w="8934467" h="4643241">
                <a:moveTo>
                  <a:pt x="0" y="0"/>
                </a:moveTo>
                <a:lnTo>
                  <a:pt x="8934468" y="0"/>
                </a:lnTo>
                <a:lnTo>
                  <a:pt x="8934468" y="4643241"/>
                </a:lnTo>
                <a:lnTo>
                  <a:pt x="0" y="4643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111" t="-109038" r="-30524" b="-10582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70425" y="5695246"/>
            <a:ext cx="4756924" cy="313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Textos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8242995" y="4671635"/>
            <a:ext cx="10241951" cy="3821874"/>
          </a:xfrm>
          <a:custGeom>
            <a:avLst/>
            <a:gdLst/>
            <a:ahLst/>
            <a:cxnLst/>
            <a:rect l="l" t="t" r="r" b="b"/>
            <a:pathLst>
              <a:path w="10241951" h="3821874">
                <a:moveTo>
                  <a:pt x="0" y="0"/>
                </a:moveTo>
                <a:lnTo>
                  <a:pt x="10241950" y="0"/>
                </a:lnTo>
                <a:lnTo>
                  <a:pt x="10241950" y="3821873"/>
                </a:lnTo>
                <a:lnTo>
                  <a:pt x="0" y="382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70" t="-144314" r="-21660" b="-13822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70425" y="5695246"/>
            <a:ext cx="4756924" cy="392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Linguagem visual em link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8852231" y="3493382"/>
            <a:ext cx="9185907" cy="5162882"/>
          </a:xfrm>
          <a:custGeom>
            <a:avLst/>
            <a:gdLst/>
            <a:ahLst/>
            <a:cxnLst/>
            <a:rect l="l" t="t" r="r" b="b"/>
            <a:pathLst>
              <a:path w="9185907" h="5162882">
                <a:moveTo>
                  <a:pt x="0" y="0"/>
                </a:moveTo>
                <a:lnTo>
                  <a:pt x="9185907" y="0"/>
                </a:lnTo>
                <a:lnTo>
                  <a:pt x="9185907" y="5162882"/>
                </a:lnTo>
                <a:lnTo>
                  <a:pt x="0" y="5162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30" t="-92666" r="-29057" b="-9075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70425" y="5695246"/>
            <a:ext cx="4756924" cy="392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Conteúdo em imagens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8423704" y="4647058"/>
            <a:ext cx="10263845" cy="3871028"/>
          </a:xfrm>
          <a:custGeom>
            <a:avLst/>
            <a:gdLst/>
            <a:ahLst/>
            <a:cxnLst/>
            <a:rect l="l" t="t" r="r" b="b"/>
            <a:pathLst>
              <a:path w="10263845" h="3871028">
                <a:moveTo>
                  <a:pt x="0" y="0"/>
                </a:moveTo>
                <a:lnTo>
                  <a:pt x="10263845" y="0"/>
                </a:lnTo>
                <a:lnTo>
                  <a:pt x="10263845" y="3871028"/>
                </a:lnTo>
                <a:lnTo>
                  <a:pt x="0" y="3871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798" t="-129061" r="-17580" b="-13284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70425" y="5695246"/>
            <a:ext cx="5953216" cy="392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</a:t>
            </a: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Ocultando imagens decorativas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8632741" y="1028700"/>
            <a:ext cx="9655259" cy="9923461"/>
          </a:xfrm>
          <a:custGeom>
            <a:avLst/>
            <a:gdLst/>
            <a:ahLst/>
            <a:cxnLst/>
            <a:rect l="l" t="t" r="r" b="b"/>
            <a:pathLst>
              <a:path w="9655259" h="9923461">
                <a:moveTo>
                  <a:pt x="0" y="0"/>
                </a:moveTo>
                <a:lnTo>
                  <a:pt x="9655259" y="0"/>
                </a:lnTo>
                <a:lnTo>
                  <a:pt x="9655259" y="9923461"/>
                </a:lnTo>
                <a:lnTo>
                  <a:pt x="0" y="9923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778" t="-25681" r="-25641" b="-2164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70425" y="5695246"/>
            <a:ext cx="4756924" cy="313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Tabelas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420" t="54639" r="17766" b="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906079"/>
            <a:ext cx="8115300" cy="4303141"/>
            <a:chOff x="0" y="0"/>
            <a:chExt cx="10820400" cy="5737522"/>
          </a:xfrm>
        </p:grpSpPr>
        <p:sp>
          <p:nvSpPr>
            <p:cNvPr id="4" name="TextBox 4"/>
            <p:cNvSpPr txBox="1"/>
            <p:nvPr/>
          </p:nvSpPr>
          <p:spPr>
            <a:xfrm>
              <a:off x="0" y="1432433"/>
              <a:ext cx="10820400" cy="4305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0820400" cy="1527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1"/>
                </a:lnSpc>
              </a:pPr>
              <a:r>
                <a:rPr lang="en-US" sz="7399">
                  <a:solidFill>
                    <a:srgbClr val="FFFFFF"/>
                  </a:solidFill>
                  <a:latin typeface="HK Grotesk Bold"/>
                </a:rPr>
                <a:t>Estranho, não é?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8423704" y="4221707"/>
            <a:ext cx="10065943" cy="4100369"/>
          </a:xfrm>
          <a:custGeom>
            <a:avLst/>
            <a:gdLst/>
            <a:ahLst/>
            <a:cxnLst/>
            <a:rect l="l" t="t" r="r" b="b"/>
            <a:pathLst>
              <a:path w="10065943" h="4100369">
                <a:moveTo>
                  <a:pt x="0" y="0"/>
                </a:moveTo>
                <a:lnTo>
                  <a:pt x="10065944" y="0"/>
                </a:lnTo>
                <a:lnTo>
                  <a:pt x="10065944" y="4100369"/>
                </a:lnTo>
                <a:lnTo>
                  <a:pt x="0" y="4100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53" t="-117307" r="-16779" b="-11058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70425" y="5695246"/>
            <a:ext cx="4756924" cy="313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Código semântico</a:t>
            </a:r>
          </a:p>
          <a:p>
            <a:pPr>
              <a:lnSpc>
                <a:spcPts val="6210"/>
              </a:lnSpc>
            </a:pPr>
            <a:endParaRPr lang="en-US" sz="540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6210"/>
              </a:lnSpc>
            </a:pPr>
            <a:r>
              <a:rPr lang="en-US" sz="5400">
                <a:solidFill>
                  <a:srgbClr val="FFFFFF"/>
                </a:solidFill>
                <a:latin typeface="HK Grotesk Bold"/>
              </a:rPr>
              <a:t>Formulários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70425" y="5695246"/>
            <a:ext cx="5316891" cy="276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44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</a:rPr>
              <a:t>Ferramentas para acessibilidade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958430" y="1612783"/>
            <a:ext cx="8329570" cy="7645517"/>
            <a:chOff x="0" y="0"/>
            <a:chExt cx="11106094" cy="1019402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737121"/>
              <a:ext cx="9317074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Leitores de tela (NVDA, JAWS, TalkBack, VoiceOver, etc)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491902"/>
              <a:ext cx="931707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Heading Maps (extensão Chrome)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375329"/>
              <a:ext cx="931707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Contrast Checker (site)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0" y="7999604"/>
              <a:ext cx="11106094" cy="0"/>
            </a:xfrm>
            <a:prstGeom prst="line">
              <a:avLst/>
            </a:prstGeom>
            <a:ln w="25400" cap="flat">
              <a:solidFill>
                <a:srgbClr val="9695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AutoShape 15"/>
            <p:cNvSpPr/>
            <p:nvPr/>
          </p:nvSpPr>
          <p:spPr>
            <a:xfrm flipH="1">
              <a:off x="0" y="5819531"/>
              <a:ext cx="11106094" cy="0"/>
            </a:xfrm>
            <a:prstGeom prst="line">
              <a:avLst/>
            </a:prstGeom>
            <a:ln w="25400" cap="flat">
              <a:solidFill>
                <a:srgbClr val="9695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AutoShape 16"/>
            <p:cNvSpPr/>
            <p:nvPr/>
          </p:nvSpPr>
          <p:spPr>
            <a:xfrm flipH="1">
              <a:off x="0" y="3622746"/>
              <a:ext cx="11106094" cy="0"/>
            </a:xfrm>
            <a:prstGeom prst="line">
              <a:avLst/>
            </a:prstGeom>
            <a:ln w="25400" cap="flat">
              <a:solidFill>
                <a:srgbClr val="9695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178544"/>
              <a:ext cx="931707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Lighthouse (extensão Chrome)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931707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K Grotesk Bold"/>
                </a:rPr>
                <a:t>Axe Devtool (extensão Chrome)</a:t>
              </a:r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0" y="1441027"/>
              <a:ext cx="11106094" cy="0"/>
            </a:xfrm>
            <a:prstGeom prst="line">
              <a:avLst/>
            </a:prstGeom>
            <a:ln w="25400" cap="flat">
              <a:solidFill>
                <a:srgbClr val="9695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2359" r="20187" b="2746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027618" y="3066659"/>
            <a:ext cx="4991100" cy="6191641"/>
            <a:chOff x="0" y="0"/>
            <a:chExt cx="1688347" cy="20944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8348" cy="2094456"/>
            </a:xfrm>
            <a:custGeom>
              <a:avLst/>
              <a:gdLst/>
              <a:ahLst/>
              <a:cxnLst/>
              <a:rect l="l" t="t" r="r" b="b"/>
              <a:pathLst>
                <a:path w="1688348" h="2094456">
                  <a:moveTo>
                    <a:pt x="1563887" y="2094456"/>
                  </a:moveTo>
                  <a:lnTo>
                    <a:pt x="124460" y="2094456"/>
                  </a:lnTo>
                  <a:cubicBezTo>
                    <a:pt x="55880" y="2094456"/>
                    <a:pt x="0" y="2038576"/>
                    <a:pt x="0" y="19699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969996"/>
                  </a:lnTo>
                  <a:cubicBezTo>
                    <a:pt x="1688348" y="2038577"/>
                    <a:pt x="1632467" y="2094456"/>
                    <a:pt x="1563887" y="2094456"/>
                  </a:cubicBezTo>
                  <a:close/>
                </a:path>
              </a:pathLst>
            </a:custGeom>
            <a:solidFill>
              <a:srgbClr val="17183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48450" y="3066659"/>
            <a:ext cx="4991100" cy="6191641"/>
            <a:chOff x="0" y="0"/>
            <a:chExt cx="1688347" cy="2094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348" cy="2094456"/>
            </a:xfrm>
            <a:custGeom>
              <a:avLst/>
              <a:gdLst/>
              <a:ahLst/>
              <a:cxnLst/>
              <a:rect l="l" t="t" r="r" b="b"/>
              <a:pathLst>
                <a:path w="1688348" h="2094456">
                  <a:moveTo>
                    <a:pt x="1563887" y="2094456"/>
                  </a:moveTo>
                  <a:lnTo>
                    <a:pt x="124460" y="2094456"/>
                  </a:lnTo>
                  <a:cubicBezTo>
                    <a:pt x="55880" y="2094456"/>
                    <a:pt x="0" y="2038576"/>
                    <a:pt x="0" y="19699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969996"/>
                  </a:lnTo>
                  <a:cubicBezTo>
                    <a:pt x="1688348" y="2038577"/>
                    <a:pt x="1632467" y="2094456"/>
                    <a:pt x="1563887" y="2094456"/>
                  </a:cubicBezTo>
                  <a:close/>
                </a:path>
              </a:pathLst>
            </a:custGeom>
            <a:solidFill>
              <a:srgbClr val="17183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9282" y="3066659"/>
            <a:ext cx="4991100" cy="6191641"/>
            <a:chOff x="0" y="0"/>
            <a:chExt cx="1688347" cy="20944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88348" cy="2094456"/>
            </a:xfrm>
            <a:custGeom>
              <a:avLst/>
              <a:gdLst/>
              <a:ahLst/>
              <a:cxnLst/>
              <a:rect l="l" t="t" r="r" b="b"/>
              <a:pathLst>
                <a:path w="1688348" h="2094456">
                  <a:moveTo>
                    <a:pt x="1563887" y="2094456"/>
                  </a:moveTo>
                  <a:lnTo>
                    <a:pt x="124460" y="2094456"/>
                  </a:lnTo>
                  <a:cubicBezTo>
                    <a:pt x="55880" y="2094456"/>
                    <a:pt x="0" y="2038576"/>
                    <a:pt x="0" y="19699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969996"/>
                  </a:lnTo>
                  <a:cubicBezTo>
                    <a:pt x="1688348" y="2038577"/>
                    <a:pt x="1632467" y="2094456"/>
                    <a:pt x="1563887" y="2094456"/>
                  </a:cubicBezTo>
                  <a:close/>
                </a:path>
              </a:pathLst>
            </a:custGeom>
            <a:solidFill>
              <a:srgbClr val="17183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9282" y="5587186"/>
            <a:ext cx="4991100" cy="3671114"/>
            <a:chOff x="0" y="0"/>
            <a:chExt cx="1688347" cy="12418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8348" cy="1241834"/>
            </a:xfrm>
            <a:custGeom>
              <a:avLst/>
              <a:gdLst/>
              <a:ahLst/>
              <a:cxnLst/>
              <a:rect l="l" t="t" r="r" b="b"/>
              <a:pathLst>
                <a:path w="1688348" h="1241834">
                  <a:moveTo>
                    <a:pt x="1563887" y="1241833"/>
                  </a:moveTo>
                  <a:lnTo>
                    <a:pt x="124460" y="1241833"/>
                  </a:lnTo>
                  <a:cubicBezTo>
                    <a:pt x="55880" y="1241833"/>
                    <a:pt x="0" y="1185953"/>
                    <a:pt x="0" y="1117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117374"/>
                  </a:lnTo>
                  <a:cubicBezTo>
                    <a:pt x="1688348" y="1185954"/>
                    <a:pt x="1632467" y="1241834"/>
                    <a:pt x="1563887" y="1241834"/>
                  </a:cubicBezTo>
                  <a:close/>
                </a:path>
              </a:pathLst>
            </a:custGeom>
            <a:solidFill>
              <a:srgbClr val="2D2E5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48450" y="5587186"/>
            <a:ext cx="4991100" cy="3671114"/>
            <a:chOff x="0" y="0"/>
            <a:chExt cx="1688347" cy="12418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8348" cy="1241834"/>
            </a:xfrm>
            <a:custGeom>
              <a:avLst/>
              <a:gdLst/>
              <a:ahLst/>
              <a:cxnLst/>
              <a:rect l="l" t="t" r="r" b="b"/>
              <a:pathLst>
                <a:path w="1688348" h="1241834">
                  <a:moveTo>
                    <a:pt x="1563887" y="1241833"/>
                  </a:moveTo>
                  <a:lnTo>
                    <a:pt x="124460" y="1241833"/>
                  </a:lnTo>
                  <a:cubicBezTo>
                    <a:pt x="55880" y="1241833"/>
                    <a:pt x="0" y="1185953"/>
                    <a:pt x="0" y="1117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117374"/>
                  </a:lnTo>
                  <a:cubicBezTo>
                    <a:pt x="1688348" y="1185954"/>
                    <a:pt x="1632467" y="1241834"/>
                    <a:pt x="1563887" y="1241834"/>
                  </a:cubicBezTo>
                  <a:close/>
                </a:path>
              </a:pathLst>
            </a:custGeom>
            <a:solidFill>
              <a:srgbClr val="2D2E5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27618" y="5587186"/>
            <a:ext cx="4991100" cy="3671114"/>
            <a:chOff x="0" y="0"/>
            <a:chExt cx="1688347" cy="12418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8348" cy="1241834"/>
            </a:xfrm>
            <a:custGeom>
              <a:avLst/>
              <a:gdLst/>
              <a:ahLst/>
              <a:cxnLst/>
              <a:rect l="l" t="t" r="r" b="b"/>
              <a:pathLst>
                <a:path w="1688348" h="1241834">
                  <a:moveTo>
                    <a:pt x="1563887" y="1241833"/>
                  </a:moveTo>
                  <a:lnTo>
                    <a:pt x="124460" y="1241833"/>
                  </a:lnTo>
                  <a:cubicBezTo>
                    <a:pt x="55880" y="1241833"/>
                    <a:pt x="0" y="1185953"/>
                    <a:pt x="0" y="1117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887" y="0"/>
                  </a:lnTo>
                  <a:cubicBezTo>
                    <a:pt x="1632467" y="0"/>
                    <a:pt x="1688348" y="55880"/>
                    <a:pt x="1688348" y="124460"/>
                  </a:cubicBezTo>
                  <a:lnTo>
                    <a:pt x="1688348" y="1117374"/>
                  </a:lnTo>
                  <a:cubicBezTo>
                    <a:pt x="1688348" y="1185954"/>
                    <a:pt x="1632467" y="1241834"/>
                    <a:pt x="1563887" y="1241834"/>
                  </a:cubicBezTo>
                  <a:close/>
                </a:path>
              </a:pathLst>
            </a:custGeom>
            <a:solidFill>
              <a:srgbClr val="2D2E5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15091" y="4037446"/>
            <a:ext cx="3099481" cy="309948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841885" y="4285071"/>
            <a:ext cx="2604230" cy="260423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968D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40626" y="4639890"/>
            <a:ext cx="1894594" cy="1894594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5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036" y="1047750"/>
            <a:ext cx="7909964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44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</a:rPr>
              <a:t>Em resumo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15091" y="7394168"/>
            <a:ext cx="3099481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Acessibilidade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não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 é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filantropia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. É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garantia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direitos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iguais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.</a:t>
            </a:r>
            <a:endParaRPr lang="en-US" sz="2400" dirty="0">
              <a:solidFill>
                <a:srgbClr val="FFFFFF"/>
              </a:solidFill>
              <a:latin typeface="HK Grotesk Bold"/>
              <a:hlinkClick r:id="rId3" tooltip="https://docs.google.com/spreadsheets/d/1DUF2isFWsqVSYhbaACYtbgcLi_YjDqpE3GLQIVgkKQg/edit#gid=6985111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841885" y="7394168"/>
            <a:ext cx="2604230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Eliminar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barreiras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acesso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 é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mais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 simples do que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parece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.</a:t>
            </a:r>
            <a:endParaRPr lang="en-US" sz="2400" dirty="0">
              <a:solidFill>
                <a:srgbClr val="FFFFFF"/>
              </a:solidFill>
              <a:latin typeface="HK Grotesk Bold"/>
              <a:hlinkClick r:id="rId3" tooltip="https://docs.google.com/spreadsheets/d/1DUF2isFWsqVSYhbaACYtbgcLi_YjDqpE3GLQIVgkKQg/edit#gid=69851113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201102" y="7003643"/>
            <a:ext cx="2573641" cy="195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Uma Web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acessível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 beneficia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todas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 as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pessoas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.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Defenda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-a o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quanto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possível</a:t>
            </a:r>
            <a:r>
              <a:rPr lang="en-US" sz="2400" dirty="0">
                <a:solidFill>
                  <a:srgbClr val="FFFFFF"/>
                </a:solidFill>
                <a:latin typeface="HK Grotesk Bold"/>
              </a:rPr>
              <a:t>.</a:t>
            </a:r>
            <a:endParaRPr lang="en-US" sz="2400" dirty="0">
              <a:solidFill>
                <a:srgbClr val="FFFFFF"/>
              </a:solidFill>
              <a:latin typeface="HK Grotesk Bold"/>
              <a:hlinkClick r:id="rId3" tooltip="https://docs.google.com/spreadsheets/d/1DUF2isFWsqVSYhbaACYtbgcLi_YjDqpE3GLQIVgkKQg/edit#gid=69851113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3318102" y="5140457"/>
            <a:ext cx="893460" cy="893460"/>
          </a:xfrm>
          <a:custGeom>
            <a:avLst/>
            <a:gdLst/>
            <a:ahLst/>
            <a:cxnLst/>
            <a:rect l="l" t="t" r="r" b="b"/>
            <a:pathLst>
              <a:path w="893460" h="893460">
                <a:moveTo>
                  <a:pt x="0" y="0"/>
                </a:moveTo>
                <a:lnTo>
                  <a:pt x="893459" y="0"/>
                </a:lnTo>
                <a:lnTo>
                  <a:pt x="893459" y="893459"/>
                </a:lnTo>
                <a:lnTo>
                  <a:pt x="0" y="893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8717576" y="5140457"/>
            <a:ext cx="852848" cy="893460"/>
          </a:xfrm>
          <a:custGeom>
            <a:avLst/>
            <a:gdLst/>
            <a:ahLst/>
            <a:cxnLst/>
            <a:rect l="l" t="t" r="r" b="b"/>
            <a:pathLst>
              <a:path w="852848" h="893460">
                <a:moveTo>
                  <a:pt x="0" y="0"/>
                </a:moveTo>
                <a:lnTo>
                  <a:pt x="852848" y="0"/>
                </a:lnTo>
                <a:lnTo>
                  <a:pt x="852848" y="893459"/>
                </a:lnTo>
                <a:lnTo>
                  <a:pt x="0" y="893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>
            <a:off x="14041193" y="5236300"/>
            <a:ext cx="893460" cy="797616"/>
          </a:xfrm>
          <a:custGeom>
            <a:avLst/>
            <a:gdLst/>
            <a:ahLst/>
            <a:cxnLst/>
            <a:rect l="l" t="t" r="r" b="b"/>
            <a:pathLst>
              <a:path w="893460" h="797616">
                <a:moveTo>
                  <a:pt x="0" y="0"/>
                </a:moveTo>
                <a:lnTo>
                  <a:pt x="893460" y="0"/>
                </a:lnTo>
                <a:lnTo>
                  <a:pt x="893460" y="797616"/>
                </a:lnTo>
                <a:lnTo>
                  <a:pt x="0" y="797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463245" y="0"/>
            <a:ext cx="4796055" cy="10287000"/>
          </a:xfrm>
          <a:custGeom>
            <a:avLst/>
            <a:gdLst/>
            <a:ahLst/>
            <a:cxnLst/>
            <a:rect l="l" t="t" r="r" b="b"/>
            <a:pathLst>
              <a:path w="4796055" h="10287000">
                <a:moveTo>
                  <a:pt x="0" y="0"/>
                </a:moveTo>
                <a:lnTo>
                  <a:pt x="4796055" y="0"/>
                </a:lnTo>
                <a:lnTo>
                  <a:pt x="47960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634" r="-5586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946057">
            <a:off x="83431" y="6117041"/>
            <a:ext cx="4732616" cy="4732616"/>
          </a:xfrm>
          <a:custGeom>
            <a:avLst/>
            <a:gdLst/>
            <a:ahLst/>
            <a:cxnLst/>
            <a:rect l="l" t="t" r="r" b="b"/>
            <a:pathLst>
              <a:path w="4732616" h="4732616">
                <a:moveTo>
                  <a:pt x="0" y="0"/>
                </a:moveTo>
                <a:lnTo>
                  <a:pt x="4732616" y="0"/>
                </a:lnTo>
                <a:lnTo>
                  <a:pt x="4732616" y="4732616"/>
                </a:lnTo>
                <a:lnTo>
                  <a:pt x="0" y="4732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3697186" y="1028700"/>
            <a:ext cx="8115300" cy="7571452"/>
            <a:chOff x="0" y="0"/>
            <a:chExt cx="10820400" cy="10095269"/>
          </a:xfrm>
        </p:grpSpPr>
        <p:sp>
          <p:nvSpPr>
            <p:cNvPr id="6" name="Freeform 6"/>
            <p:cNvSpPr/>
            <p:nvPr/>
          </p:nvSpPr>
          <p:spPr>
            <a:xfrm>
              <a:off x="2224680" y="2181906"/>
              <a:ext cx="6744963" cy="6744963"/>
            </a:xfrm>
            <a:custGeom>
              <a:avLst/>
              <a:gdLst/>
              <a:ahLst/>
              <a:cxnLst/>
              <a:rect l="l" t="t" r="r" b="b"/>
              <a:pathLst>
                <a:path w="6744963" h="6744963">
                  <a:moveTo>
                    <a:pt x="0" y="0"/>
                  </a:moveTo>
                  <a:lnTo>
                    <a:pt x="6744964" y="0"/>
                  </a:lnTo>
                  <a:lnTo>
                    <a:pt x="6744964" y="6744963"/>
                  </a:lnTo>
                  <a:lnTo>
                    <a:pt x="0" y="6744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345969"/>
              <a:ext cx="1082040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Poppins Medium"/>
                </a:rPr>
                <a:t>@lari.sazevedo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73924" y="0"/>
              <a:ext cx="10446476" cy="172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260"/>
                </a:lnSpc>
              </a:pPr>
              <a:r>
                <a:rPr lang="en-US" sz="8550">
                  <a:solidFill>
                    <a:srgbClr val="FFFFFF"/>
                  </a:solidFill>
                  <a:latin typeface="Poppins Medium"/>
                </a:rPr>
                <a:t>Me ache aqui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9475" t="38518" b="105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062" y="0"/>
            <a:ext cx="9146062" cy="10287000"/>
            <a:chOff x="0" y="0"/>
            <a:chExt cx="3093853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3853" cy="3479800"/>
            </a:xfrm>
            <a:custGeom>
              <a:avLst/>
              <a:gdLst/>
              <a:ahLst/>
              <a:cxnLst/>
              <a:rect l="l" t="t" r="r" b="b"/>
              <a:pathLst>
                <a:path w="3093853" h="3479800">
                  <a:moveTo>
                    <a:pt x="0" y="0"/>
                  </a:moveTo>
                  <a:lnTo>
                    <a:pt x="3093853" y="0"/>
                  </a:lnTo>
                  <a:lnTo>
                    <a:pt x="309385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183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43171" y="3888690"/>
            <a:ext cx="5275547" cy="5385980"/>
            <a:chOff x="0" y="0"/>
            <a:chExt cx="2160783" cy="22060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0783" cy="2206015"/>
            </a:xfrm>
            <a:custGeom>
              <a:avLst/>
              <a:gdLst/>
              <a:ahLst/>
              <a:cxnLst/>
              <a:rect l="l" t="t" r="r" b="b"/>
              <a:pathLst>
                <a:path w="2160783" h="2206015">
                  <a:moveTo>
                    <a:pt x="2036323" y="2206015"/>
                  </a:moveTo>
                  <a:lnTo>
                    <a:pt x="124460" y="2206015"/>
                  </a:lnTo>
                  <a:cubicBezTo>
                    <a:pt x="55880" y="2206015"/>
                    <a:pt x="0" y="2150135"/>
                    <a:pt x="0" y="20815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36323" y="0"/>
                  </a:lnTo>
                  <a:cubicBezTo>
                    <a:pt x="2104903" y="0"/>
                    <a:pt x="2160783" y="55880"/>
                    <a:pt x="2160783" y="124460"/>
                  </a:cubicBezTo>
                  <a:lnTo>
                    <a:pt x="2160783" y="2081555"/>
                  </a:lnTo>
                  <a:cubicBezTo>
                    <a:pt x="2160783" y="2150135"/>
                    <a:pt x="2104903" y="2206015"/>
                    <a:pt x="2036323" y="2206015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107574" y="7885842"/>
            <a:ext cx="4185324" cy="942178"/>
            <a:chOff x="0" y="0"/>
            <a:chExt cx="2933616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33616" cy="660400"/>
            </a:xfrm>
            <a:custGeom>
              <a:avLst/>
              <a:gdLst/>
              <a:ahLst/>
              <a:cxnLst/>
              <a:rect l="l" t="t" r="r" b="b"/>
              <a:pathLst>
                <a:path w="2933616" h="660400">
                  <a:moveTo>
                    <a:pt x="280915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9156" y="0"/>
                  </a:lnTo>
                  <a:cubicBezTo>
                    <a:pt x="2877736" y="0"/>
                    <a:pt x="2933616" y="55880"/>
                    <a:pt x="2933616" y="124460"/>
                  </a:cubicBezTo>
                  <a:lnTo>
                    <a:pt x="2933616" y="535940"/>
                  </a:lnTo>
                  <a:cubicBezTo>
                    <a:pt x="2933616" y="604520"/>
                    <a:pt x="2877736" y="660400"/>
                    <a:pt x="2809156" y="660400"/>
                  </a:cubicBezTo>
                  <a:close/>
                </a:path>
              </a:pathLst>
            </a:custGeom>
            <a:solidFill>
              <a:srgbClr val="6968D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14709" y="8259862"/>
            <a:ext cx="194138" cy="19413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36249" y="4454753"/>
            <a:ext cx="4190962" cy="185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No Brasil cerca de 24% da população (45 milhões de brasileiros) possui algum tipo de deficiência.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18051" y="8160084"/>
            <a:ext cx="2947065" cy="394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1"/>
              </a:lnSpc>
            </a:pPr>
            <a:r>
              <a:rPr lang="en-US" sz="2700">
                <a:solidFill>
                  <a:srgbClr val="FFFFFF"/>
                </a:solidFill>
                <a:latin typeface="HK Grotesk Bold"/>
              </a:rPr>
              <a:t>Fonte: IBGE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497584"/>
            <a:ext cx="6796525" cy="7760716"/>
            <a:chOff x="0" y="0"/>
            <a:chExt cx="9062034" cy="1034762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042533"/>
              <a:ext cx="9062034" cy="4305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r>
                <a:rPr lang="en-US" sz="3099" spc="223">
                  <a:solidFill>
                    <a:srgbClr val="FFFFFF"/>
                  </a:solidFill>
                  <a:latin typeface="HK Grotesk Bold"/>
                </a:rPr>
                <a:t>Acessibilidade não é filantropia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9062034" cy="6137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1"/>
                </a:lnSpc>
              </a:pPr>
              <a:r>
                <a:rPr lang="en-US" sz="7399">
                  <a:solidFill>
                    <a:srgbClr val="FFFFFF"/>
                  </a:solidFill>
                  <a:latin typeface="HK Grotesk Bold"/>
                </a:rPr>
                <a:t>Por que trouxe esse tema e qual a sua importância?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9475" t="38518" b="105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062" y="0"/>
            <a:ext cx="9146062" cy="10287000"/>
            <a:chOff x="0" y="0"/>
            <a:chExt cx="3093853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3853" cy="3479800"/>
            </a:xfrm>
            <a:custGeom>
              <a:avLst/>
              <a:gdLst/>
              <a:ahLst/>
              <a:cxnLst/>
              <a:rect l="l" t="t" r="r" b="b"/>
              <a:pathLst>
                <a:path w="3093853" h="3479800">
                  <a:moveTo>
                    <a:pt x="0" y="0"/>
                  </a:moveTo>
                  <a:lnTo>
                    <a:pt x="3093853" y="0"/>
                  </a:lnTo>
                  <a:lnTo>
                    <a:pt x="309385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171831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43171" y="3872320"/>
            <a:ext cx="5275547" cy="5402350"/>
            <a:chOff x="0" y="0"/>
            <a:chExt cx="7034063" cy="720313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21826"/>
              <a:ext cx="7034063" cy="7181307"/>
              <a:chOff x="0" y="0"/>
              <a:chExt cx="2160783" cy="22060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60783" cy="2206015"/>
              </a:xfrm>
              <a:custGeom>
                <a:avLst/>
                <a:gdLst/>
                <a:ahLst/>
                <a:cxnLst/>
                <a:rect l="l" t="t" r="r" b="b"/>
                <a:pathLst>
                  <a:path w="2160783" h="2206015">
                    <a:moveTo>
                      <a:pt x="2036323" y="2206015"/>
                    </a:moveTo>
                    <a:lnTo>
                      <a:pt x="124460" y="2206015"/>
                    </a:lnTo>
                    <a:cubicBezTo>
                      <a:pt x="55880" y="2206015"/>
                      <a:pt x="0" y="2150135"/>
                      <a:pt x="0" y="208155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36323" y="0"/>
                    </a:lnTo>
                    <a:cubicBezTo>
                      <a:pt x="2104903" y="0"/>
                      <a:pt x="2160783" y="55880"/>
                      <a:pt x="2160783" y="124460"/>
                    </a:cubicBezTo>
                    <a:lnTo>
                      <a:pt x="2160783" y="2081555"/>
                    </a:lnTo>
                    <a:cubicBezTo>
                      <a:pt x="2160783" y="2150135"/>
                      <a:pt x="2104903" y="2206015"/>
                      <a:pt x="2036323" y="2206015"/>
                    </a:cubicBezTo>
                    <a:close/>
                  </a:path>
                </a:pathLst>
              </a:custGeom>
              <a:solidFill>
                <a:srgbClr val="484995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24104" y="792452"/>
              <a:ext cx="5587949" cy="1832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26"/>
                </a:lnSpc>
              </a:pPr>
              <a:r>
                <a:rPr lang="en-US" sz="2700">
                  <a:solidFill>
                    <a:srgbClr val="FFFFFF"/>
                  </a:solidFill>
                  <a:latin typeface="HK Grotesk Bold"/>
                </a:rPr>
                <a:t>Federal de Acessibilidade – Lei no. 10 098, de 19 de dezembro de 2000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66506" y="5713844"/>
              <a:ext cx="3929419" cy="529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31"/>
                </a:lnSpc>
              </a:pPr>
              <a:r>
                <a:rPr lang="en-US" sz="2700">
                  <a:solidFill>
                    <a:srgbClr val="FFFFFF"/>
                  </a:solidFill>
                  <a:latin typeface="HK Grotesk Bold"/>
                </a:rPr>
                <a:t>Fonte: IBGE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7034063" cy="7181307"/>
              <a:chOff x="0" y="0"/>
              <a:chExt cx="2160783" cy="22060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160783" cy="2206015"/>
              </a:xfrm>
              <a:custGeom>
                <a:avLst/>
                <a:gdLst/>
                <a:ahLst/>
                <a:cxnLst/>
                <a:rect l="l" t="t" r="r" b="b"/>
                <a:pathLst>
                  <a:path w="2160783" h="2206015">
                    <a:moveTo>
                      <a:pt x="2036323" y="2206015"/>
                    </a:moveTo>
                    <a:lnTo>
                      <a:pt x="124460" y="2206015"/>
                    </a:lnTo>
                    <a:cubicBezTo>
                      <a:pt x="55880" y="2206015"/>
                      <a:pt x="0" y="2150135"/>
                      <a:pt x="0" y="208155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36323" y="0"/>
                    </a:lnTo>
                    <a:cubicBezTo>
                      <a:pt x="2104903" y="0"/>
                      <a:pt x="2160783" y="55880"/>
                      <a:pt x="2160783" y="124460"/>
                    </a:cubicBezTo>
                    <a:lnTo>
                      <a:pt x="2160783" y="2081555"/>
                    </a:lnTo>
                    <a:cubicBezTo>
                      <a:pt x="2160783" y="2150135"/>
                      <a:pt x="2104903" y="2206015"/>
                      <a:pt x="2036323" y="2206015"/>
                    </a:cubicBezTo>
                    <a:close/>
                  </a:path>
                </a:pathLst>
              </a:custGeom>
              <a:solidFill>
                <a:srgbClr val="484995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2" name="AutoShape 12"/>
            <p:cNvSpPr/>
            <p:nvPr/>
          </p:nvSpPr>
          <p:spPr>
            <a:xfrm flipH="1">
              <a:off x="924104" y="2810970"/>
              <a:ext cx="374919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24104" y="818251"/>
              <a:ext cx="5587949" cy="163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HK Grotesk Bold"/>
                </a:rPr>
                <a:t>Federal de Acessibilidade – Lei no. 10 098, de 19 de dezembro de 2000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24104" y="3285006"/>
              <a:ext cx="5587949" cy="1890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6"/>
                </a:lnSpc>
              </a:pPr>
              <a:r>
                <a:rPr lang="en-US" sz="2300">
                  <a:solidFill>
                    <a:srgbClr val="FFFFFF"/>
                  </a:solidFill>
                  <a:latin typeface="HK Grotesk Light"/>
                </a:rPr>
                <a:t>Obrigatoriedade de acessibilidade em sites brasileiros e do governo - Lei no.13 146 de 06 de julho de 2015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035168"/>
            <a:ext cx="6796525" cy="5455666"/>
            <a:chOff x="0" y="0"/>
            <a:chExt cx="9062034" cy="727422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2969133"/>
              <a:ext cx="9062034" cy="4305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9062034" cy="306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1"/>
                </a:lnSpc>
              </a:pPr>
              <a:r>
                <a:rPr lang="en-US" sz="7399">
                  <a:solidFill>
                    <a:srgbClr val="FFFFFF"/>
                  </a:solidFill>
                  <a:latin typeface="HK Grotesk Bold"/>
                </a:rPr>
                <a:t>Um direito e um dever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20" t="54639" r="17766" b="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330000" y="6785345"/>
            <a:ext cx="3220201" cy="202932"/>
            <a:chOff x="0" y="0"/>
            <a:chExt cx="848119" cy="534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8119" cy="53447"/>
            </a:xfrm>
            <a:custGeom>
              <a:avLst/>
              <a:gdLst/>
              <a:ahLst/>
              <a:cxnLst/>
              <a:rect l="l" t="t" r="r" b="b"/>
              <a:pathLst>
                <a:path w="848119" h="53447">
                  <a:moveTo>
                    <a:pt x="0" y="0"/>
                  </a:moveTo>
                  <a:lnTo>
                    <a:pt x="848119" y="0"/>
                  </a:lnTo>
                  <a:lnTo>
                    <a:pt x="848119" y="53447"/>
                  </a:lnTo>
                  <a:lnTo>
                    <a:pt x="0" y="53447"/>
                  </a:lnTo>
                  <a:close/>
                </a:path>
              </a:pathLst>
            </a:custGeom>
            <a:solidFill>
              <a:srgbClr val="4120A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35377" y="1634617"/>
            <a:ext cx="11623923" cy="7017766"/>
            <a:chOff x="0" y="0"/>
            <a:chExt cx="15498564" cy="9357022"/>
          </a:xfrm>
        </p:grpSpPr>
        <p:sp>
          <p:nvSpPr>
            <p:cNvPr id="7" name="TextBox 7"/>
            <p:cNvSpPr txBox="1"/>
            <p:nvPr/>
          </p:nvSpPr>
          <p:spPr>
            <a:xfrm>
              <a:off x="0" y="1432433"/>
              <a:ext cx="15498564" cy="7924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r>
                <a:rPr lang="en-US" sz="3099" spc="223">
                  <a:solidFill>
                    <a:srgbClr val="FFFFFF"/>
                  </a:solidFill>
                  <a:latin typeface="HK Grotesk Bold"/>
                </a:rPr>
                <a:t>Front-end sênior no Grupo Boticário, natural de São Paulo</a:t>
              </a:r>
            </a:p>
            <a:p>
              <a:pPr>
                <a:lnSpc>
                  <a:spcPts val="4339"/>
                </a:lnSpc>
              </a:pPr>
              <a:endParaRPr lang="en-US" sz="3099" spc="223">
                <a:solidFill>
                  <a:srgbClr val="FFFFFF"/>
                </a:solidFill>
                <a:latin typeface="HK Grotesk Bold"/>
              </a:endParaRPr>
            </a:p>
            <a:p>
              <a:pPr>
                <a:lnSpc>
                  <a:spcPts val="4339"/>
                </a:lnSpc>
              </a:pPr>
              <a:r>
                <a:rPr lang="en-US" sz="3099" spc="223">
                  <a:solidFill>
                    <a:srgbClr val="FFFFFF"/>
                  </a:solidFill>
                  <a:latin typeface="HK Grotesk Bold"/>
                </a:rPr>
                <a:t>8+ anos na área de desenvolvimento</a:t>
              </a:r>
            </a:p>
            <a:p>
              <a:pPr>
                <a:lnSpc>
                  <a:spcPts val="4339"/>
                </a:lnSpc>
              </a:pPr>
              <a:endParaRPr lang="en-US" sz="3099" spc="223">
                <a:solidFill>
                  <a:srgbClr val="FFFFFF"/>
                </a:solidFill>
                <a:latin typeface="HK Grotesk Bold"/>
              </a:endParaRPr>
            </a:p>
            <a:p>
              <a:pPr>
                <a:lnSpc>
                  <a:spcPts val="4339"/>
                </a:lnSpc>
              </a:pPr>
              <a:r>
                <a:rPr lang="en-US" sz="3099" spc="223">
                  <a:solidFill>
                    <a:srgbClr val="FFFFFF"/>
                  </a:solidFill>
                  <a:latin typeface="HK Grotesk Bold"/>
                </a:rPr>
                <a:t>Compartilho conteúdos de programação e carreira em tecnologia nas redes sociais @lari.sazevedo</a:t>
              </a:r>
            </a:p>
            <a:p>
              <a:pPr>
                <a:lnSpc>
                  <a:spcPts val="4339"/>
                </a:lnSpc>
              </a:pPr>
              <a:endParaRPr lang="en-US" sz="3099" spc="223">
                <a:solidFill>
                  <a:srgbClr val="FFFFFF"/>
                </a:solidFill>
                <a:latin typeface="HK Grotesk Bold"/>
              </a:endParaRPr>
            </a:p>
            <a:p>
              <a:pPr>
                <a:lnSpc>
                  <a:spcPts val="4339"/>
                </a:lnSpc>
              </a:pPr>
              <a:r>
                <a:rPr lang="en-US" sz="3099" spc="223">
                  <a:solidFill>
                    <a:srgbClr val="FFFFFF"/>
                  </a:solidFill>
                  <a:latin typeface="HK Grotesk Bold"/>
                </a:rPr>
                <a:t>Amo tudo referente à gatos, leitura e o universo da tecnologia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498564" cy="1527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1"/>
                </a:lnSpc>
              </a:pPr>
              <a:r>
                <a:rPr lang="en-US" sz="7399">
                  <a:solidFill>
                    <a:srgbClr val="FFFFFF"/>
                  </a:solidFill>
                  <a:latin typeface="HK Grotesk Bold"/>
                </a:rPr>
                <a:t>Larissa Azevedo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0"/>
            <a:ext cx="4796055" cy="10287000"/>
          </a:xfrm>
          <a:custGeom>
            <a:avLst/>
            <a:gdLst/>
            <a:ahLst/>
            <a:cxnLst/>
            <a:rect l="l" t="t" r="r" b="b"/>
            <a:pathLst>
              <a:path w="4796055" h="10287000">
                <a:moveTo>
                  <a:pt x="0" y="0"/>
                </a:moveTo>
                <a:lnTo>
                  <a:pt x="4796055" y="0"/>
                </a:lnTo>
                <a:lnTo>
                  <a:pt x="47960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54" r="-46161" b="-10436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420" t="54639" r="17766" b="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906079"/>
            <a:ext cx="8115300" cy="6541516"/>
            <a:chOff x="0" y="0"/>
            <a:chExt cx="10820400" cy="8722022"/>
          </a:xfrm>
        </p:grpSpPr>
        <p:sp>
          <p:nvSpPr>
            <p:cNvPr id="4" name="TextBox 4"/>
            <p:cNvSpPr txBox="1"/>
            <p:nvPr/>
          </p:nvSpPr>
          <p:spPr>
            <a:xfrm>
              <a:off x="0" y="2969133"/>
              <a:ext cx="10820400" cy="5752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r>
                <a:rPr lang="en-US" sz="3099" spc="223">
                  <a:solidFill>
                    <a:srgbClr val="FFFFFF"/>
                  </a:solidFill>
                  <a:latin typeface="HK Grotesk Bold"/>
                </a:rPr>
                <a:t>A acessibilidade garante que todos, independentemente de capacidade ou deficiência, possam ter acesso.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0820400" cy="306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1"/>
                </a:lnSpc>
              </a:pPr>
              <a:r>
                <a:rPr lang="en-US" sz="7399">
                  <a:solidFill>
                    <a:srgbClr val="FFFFFF"/>
                  </a:solidFill>
                  <a:latin typeface="HK Grotesk Bold"/>
                </a:rPr>
                <a:t>O que é acessibilidade?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81283" y="1906079"/>
            <a:ext cx="6778017" cy="7084441"/>
            <a:chOff x="0" y="0"/>
            <a:chExt cx="9037355" cy="944592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035" r="2035"/>
            <a:stretch>
              <a:fillRect/>
            </a:stretch>
          </p:blipFill>
          <p:spPr>
            <a:xfrm>
              <a:off x="0" y="0"/>
              <a:ext cx="9037355" cy="9445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9315" t="43902" r="159" b="5177"/>
          <a:stretch>
            <a:fillRect/>
          </a:stretch>
        </p:blipFill>
        <p:spPr>
          <a:xfrm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97780" y="1335341"/>
            <a:ext cx="12092439" cy="7616318"/>
            <a:chOff x="0" y="0"/>
            <a:chExt cx="16123253" cy="10155090"/>
          </a:xfrm>
        </p:grpSpPr>
        <p:sp>
          <p:nvSpPr>
            <p:cNvPr id="4" name="TextBox 4"/>
            <p:cNvSpPr txBox="1"/>
            <p:nvPr/>
          </p:nvSpPr>
          <p:spPr>
            <a:xfrm>
              <a:off x="0" y="1506601"/>
              <a:ext cx="16123253" cy="8648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>
                <a:lnSpc>
                  <a:spcPts val="4339"/>
                </a:lnSpc>
              </a:pPr>
              <a:endParaRPr/>
            </a:p>
            <a:p>
              <a:pPr algn="ctr">
                <a:lnSpc>
                  <a:spcPts val="4339"/>
                </a:lnSpc>
              </a:pPr>
              <a:r>
                <a:rPr lang="en-US" sz="3099" spc="223">
                  <a:solidFill>
                    <a:srgbClr val="FFFFFF"/>
                  </a:solidFill>
                  <a:latin typeface="HK Grotesk Bold"/>
                </a:rPr>
                <a:t>“Para a maioria das pessoas a tecnologia torna a vida mais fácil. Para uma pessoa com necessidades especiais, a tecnologia torna as coisas possíveis.".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6123253" cy="1592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93"/>
                </a:lnSpc>
              </a:pPr>
              <a:r>
                <a:rPr lang="en-US" sz="7799">
                  <a:solidFill>
                    <a:srgbClr val="FFFFFF"/>
                  </a:solidFill>
                  <a:latin typeface="HK Grotesk Bold"/>
                </a:rPr>
                <a:t>O que é web acessiva?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23518" y="2957064"/>
            <a:ext cx="10240964" cy="4088608"/>
            <a:chOff x="0" y="0"/>
            <a:chExt cx="13654619" cy="545147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27565" b="12548"/>
            <a:stretch>
              <a:fillRect/>
            </a:stretch>
          </p:blipFill>
          <p:spPr>
            <a:xfrm>
              <a:off x="0" y="0"/>
              <a:ext cx="13654619" cy="5451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852" r="20187" b="125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4036" y="2256784"/>
            <a:ext cx="7189669" cy="8030216"/>
            <a:chOff x="0" y="0"/>
            <a:chExt cx="2760047" cy="3082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60048" cy="3082726"/>
            </a:xfrm>
            <a:custGeom>
              <a:avLst/>
              <a:gdLst/>
              <a:ahLst/>
              <a:cxnLst/>
              <a:rect l="l" t="t" r="r" b="b"/>
              <a:pathLst>
                <a:path w="2760048" h="3082726">
                  <a:moveTo>
                    <a:pt x="2635587" y="3082726"/>
                  </a:moveTo>
                  <a:lnTo>
                    <a:pt x="124460" y="3082726"/>
                  </a:lnTo>
                  <a:cubicBezTo>
                    <a:pt x="55880" y="3082726"/>
                    <a:pt x="0" y="3026846"/>
                    <a:pt x="0" y="29582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958266"/>
                  </a:lnTo>
                  <a:cubicBezTo>
                    <a:pt x="2760048" y="3026846"/>
                    <a:pt x="2704167" y="3082726"/>
                    <a:pt x="2635588" y="3082726"/>
                  </a:cubicBezTo>
                  <a:close/>
                </a:path>
              </a:pathLst>
            </a:custGeom>
            <a:solidFill>
              <a:srgbClr val="484995">
                <a:alpha val="4392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6222" y="2878143"/>
            <a:ext cx="7207482" cy="7408857"/>
            <a:chOff x="0" y="0"/>
            <a:chExt cx="2766886" cy="284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66886" cy="2844192"/>
            </a:xfrm>
            <a:custGeom>
              <a:avLst/>
              <a:gdLst/>
              <a:ahLst/>
              <a:cxnLst/>
              <a:rect l="l" t="t" r="r" b="b"/>
              <a:pathLst>
                <a:path w="2766886" h="2844192">
                  <a:moveTo>
                    <a:pt x="2642426" y="2844192"/>
                  </a:moveTo>
                  <a:lnTo>
                    <a:pt x="124460" y="2844192"/>
                  </a:lnTo>
                  <a:cubicBezTo>
                    <a:pt x="55880" y="2844192"/>
                    <a:pt x="0" y="2788312"/>
                    <a:pt x="0" y="2719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42426" y="0"/>
                  </a:lnTo>
                  <a:cubicBezTo>
                    <a:pt x="2711006" y="0"/>
                    <a:pt x="2766886" y="55880"/>
                    <a:pt x="2766886" y="124460"/>
                  </a:cubicBezTo>
                  <a:lnTo>
                    <a:pt x="2766886" y="2719732"/>
                  </a:lnTo>
                  <a:cubicBezTo>
                    <a:pt x="2766886" y="2788312"/>
                    <a:pt x="2711006" y="2844192"/>
                    <a:pt x="2642426" y="2844192"/>
                  </a:cubicBezTo>
                  <a:close/>
                </a:path>
              </a:pathLst>
            </a:custGeom>
            <a:solidFill>
              <a:srgbClr val="484995">
                <a:alpha val="65882"/>
              </a:srgbClr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4036" y="3493382"/>
            <a:ext cx="7189669" cy="7526240"/>
            <a:chOff x="0" y="0"/>
            <a:chExt cx="2760047" cy="288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0048" cy="2889254"/>
            </a:xfrm>
            <a:custGeom>
              <a:avLst/>
              <a:gdLst/>
              <a:ahLst/>
              <a:cxnLst/>
              <a:rect l="l" t="t" r="r" b="b"/>
              <a:pathLst>
                <a:path w="2760048" h="2889254">
                  <a:moveTo>
                    <a:pt x="2635587" y="2889254"/>
                  </a:moveTo>
                  <a:lnTo>
                    <a:pt x="124460" y="2889254"/>
                  </a:lnTo>
                  <a:cubicBezTo>
                    <a:pt x="55880" y="2889254"/>
                    <a:pt x="0" y="2833374"/>
                    <a:pt x="0" y="2764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5588" y="0"/>
                  </a:lnTo>
                  <a:cubicBezTo>
                    <a:pt x="2704167" y="0"/>
                    <a:pt x="2760048" y="55880"/>
                    <a:pt x="2760048" y="124460"/>
                  </a:cubicBezTo>
                  <a:lnTo>
                    <a:pt x="2760048" y="2764794"/>
                  </a:lnTo>
                  <a:cubicBezTo>
                    <a:pt x="2760048" y="2833374"/>
                    <a:pt x="2704167" y="2889254"/>
                    <a:pt x="2635588" y="2889254"/>
                  </a:cubicBezTo>
                  <a:close/>
                </a:path>
              </a:pathLst>
            </a:custGeom>
            <a:solidFill>
              <a:srgbClr val="484995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70425" y="5695246"/>
            <a:ext cx="5316891" cy="184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44"/>
              </a:lnSpc>
            </a:pPr>
            <a:r>
              <a:rPr lang="en-US" sz="6300">
                <a:solidFill>
                  <a:srgbClr val="FFFFFF"/>
                </a:solidFill>
                <a:latin typeface="HK Grotesk Bold"/>
              </a:rPr>
              <a:t>Por onde começar?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58430" y="8130259"/>
            <a:ext cx="537153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K Grotesk Bold"/>
              </a:rPr>
              <a:t>Execução (implementação)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8430" y="5935064"/>
            <a:ext cx="7300870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K Grotesk Bold"/>
              </a:rPr>
              <a:t>Capacitação (documentações e ferramentas)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8430" y="3168369"/>
            <a:ext cx="7300870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K Grotesk Bold"/>
              </a:rPr>
              <a:t>Conscientização (acessibilidade levada em conta tal qual segurança, qualidade, etc, devem estar no dia a dia</a:t>
            </a:r>
          </a:p>
        </p:txBody>
      </p:sp>
      <p:sp>
        <p:nvSpPr>
          <p:cNvPr id="13" name="AutoShape 13"/>
          <p:cNvSpPr/>
          <p:nvPr/>
        </p:nvSpPr>
        <p:spPr>
          <a:xfrm rot="-10800000">
            <a:off x="9958430" y="9239250"/>
            <a:ext cx="8329570" cy="0"/>
          </a:xfrm>
          <a:prstGeom prst="line">
            <a:avLst/>
          </a:prstGeom>
          <a:ln w="19050" cap="flat">
            <a:solidFill>
              <a:srgbClr val="9695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14" name="AutoShape 14"/>
          <p:cNvSpPr/>
          <p:nvPr/>
        </p:nvSpPr>
        <p:spPr>
          <a:xfrm rot="-10800000">
            <a:off x="9958430" y="7606384"/>
            <a:ext cx="8329570" cy="0"/>
          </a:xfrm>
          <a:prstGeom prst="line">
            <a:avLst/>
          </a:prstGeom>
          <a:ln w="19050" cap="flat">
            <a:solidFill>
              <a:srgbClr val="9695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15" name="AutoShape 15"/>
          <p:cNvSpPr/>
          <p:nvPr/>
        </p:nvSpPr>
        <p:spPr>
          <a:xfrm flipH="1">
            <a:off x="9958430" y="5420714"/>
            <a:ext cx="8329570" cy="0"/>
          </a:xfrm>
          <a:prstGeom prst="line">
            <a:avLst/>
          </a:prstGeom>
          <a:ln w="19050" cap="flat">
            <a:solidFill>
              <a:srgbClr val="9695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16" name="AutoShape 16"/>
          <p:cNvSpPr/>
          <p:nvPr/>
        </p:nvSpPr>
        <p:spPr>
          <a:xfrm flipH="1">
            <a:off x="9958430" y="2651597"/>
            <a:ext cx="8329570" cy="0"/>
          </a:xfrm>
          <a:prstGeom prst="line">
            <a:avLst/>
          </a:prstGeom>
          <a:ln w="19050" cap="flat">
            <a:solidFill>
              <a:srgbClr val="9695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1186</Words>
  <Application>Microsoft Office PowerPoint</Application>
  <PresentationFormat>Personalizar</PresentationFormat>
  <Paragraphs>199</Paragraphs>
  <Slides>33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1" baseType="lpstr">
      <vt:lpstr>HK Grotesk Bold</vt:lpstr>
      <vt:lpstr>Arial</vt:lpstr>
      <vt:lpstr>HK Grotesk Medium</vt:lpstr>
      <vt:lpstr>Poppins Medium</vt:lpstr>
      <vt:lpstr>Calibri</vt:lpstr>
      <vt:lpstr>HK Grotesk</vt:lpstr>
      <vt:lpstr>HK Grotesk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Acessibilidade Web</dc:title>
  <cp:lastModifiedBy>Larissa Azevedo 🦖</cp:lastModifiedBy>
  <cp:revision>2</cp:revision>
  <dcterms:created xsi:type="dcterms:W3CDTF">2006-08-16T00:00:00Z</dcterms:created>
  <dcterms:modified xsi:type="dcterms:W3CDTF">2023-07-27T13:49:00Z</dcterms:modified>
  <dc:identifier>DAFpT8Fp7Rc</dc:identifier>
</cp:coreProperties>
</file>